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</p:sldMasterIdLst>
  <p:notesMasterIdLst>
    <p:notesMasterId r:id="rId17"/>
  </p:notesMasterIdLst>
  <p:handoutMasterIdLst>
    <p:handoutMasterId r:id="rId18"/>
  </p:handoutMasterIdLst>
  <p:sldIdLst>
    <p:sldId id="354" r:id="rId2"/>
    <p:sldId id="356" r:id="rId3"/>
    <p:sldId id="357" r:id="rId4"/>
    <p:sldId id="358" r:id="rId5"/>
    <p:sldId id="359" r:id="rId6"/>
    <p:sldId id="360" r:id="rId7"/>
    <p:sldId id="362" r:id="rId8"/>
    <p:sldId id="363" r:id="rId9"/>
    <p:sldId id="364" r:id="rId10"/>
    <p:sldId id="365" r:id="rId11"/>
    <p:sldId id="367" r:id="rId12"/>
    <p:sldId id="368" r:id="rId13"/>
    <p:sldId id="369" r:id="rId14"/>
    <p:sldId id="380" r:id="rId15"/>
    <p:sldId id="3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06" autoAdjust="0"/>
  </p:normalViewPr>
  <p:slideViewPr>
    <p:cSldViewPr>
      <p:cViewPr>
        <p:scale>
          <a:sx n="81" d="100"/>
          <a:sy n="81" d="100"/>
        </p:scale>
        <p:origin x="-834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F07B1-E016-4539-B731-B39A51658BA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1BC8E6D-06F3-411D-877E-3510D9DFDE29}">
      <dgm:prSet phldrT="[Text]" custT="1"/>
      <dgm:spPr/>
      <dgm:t>
        <a:bodyPr/>
        <a:lstStyle/>
        <a:p>
          <a:r>
            <a:rPr lang="fr-CH" sz="1800" b="1" dirty="0" smtClean="0">
              <a:solidFill>
                <a:schemeClr val="tx1"/>
              </a:solidFill>
              <a:latin typeface="Tw Cen MT" pitchFamily="34" charset="0"/>
            </a:rPr>
            <a:t>2005 Deadlock </a:t>
          </a:r>
          <a:r>
            <a:rPr lang="fr-CH" sz="1800" dirty="0" smtClean="0">
              <a:solidFill>
                <a:schemeClr val="tx1"/>
              </a:solidFill>
              <a:latin typeface="Tw Cen MT" pitchFamily="34" charset="0"/>
            </a:rPr>
            <a:t>SRSG appointed</a:t>
          </a:r>
          <a:endParaRPr lang="en-GB" sz="1800" dirty="0">
            <a:solidFill>
              <a:schemeClr val="tx1"/>
            </a:solidFill>
            <a:latin typeface="Tw Cen MT" pitchFamily="34" charset="0"/>
          </a:endParaRPr>
        </a:p>
      </dgm:t>
    </dgm:pt>
    <dgm:pt modelId="{BC6781CF-7786-4325-9BD4-3045AAE3423A}" type="parTrans" cxnId="{613B851E-7001-4CF0-A380-4FE49013F4AD}">
      <dgm:prSet/>
      <dgm:spPr/>
      <dgm:t>
        <a:bodyPr/>
        <a:lstStyle/>
        <a:p>
          <a:endParaRPr lang="en-GB"/>
        </a:p>
      </dgm:t>
    </dgm:pt>
    <dgm:pt modelId="{996E1A60-9CE8-4D37-A6BA-7970599A0857}" type="sibTrans" cxnId="{613B851E-7001-4CF0-A380-4FE49013F4AD}">
      <dgm:prSet/>
      <dgm:spPr/>
      <dgm:t>
        <a:bodyPr/>
        <a:lstStyle/>
        <a:p>
          <a:endParaRPr lang="en-GB"/>
        </a:p>
      </dgm:t>
    </dgm:pt>
    <dgm:pt modelId="{6E3CE0E9-7E03-45B7-A67C-9C965F905E2A}">
      <dgm:prSet phldrT="[Text]"/>
      <dgm:spPr/>
      <dgm:t>
        <a:bodyPr/>
        <a:lstStyle/>
        <a:p>
          <a:r>
            <a:rPr lang="fr-CH" b="1" dirty="0" smtClean="0">
              <a:solidFill>
                <a:schemeClr val="tx1"/>
              </a:solidFill>
              <a:latin typeface="Tw Cen MT" pitchFamily="34" charset="0"/>
            </a:rPr>
            <a:t>2008 Breakthrough </a:t>
          </a:r>
          <a:r>
            <a:rPr lang="fr-CH" dirty="0" smtClean="0">
              <a:solidFill>
                <a:schemeClr val="tx1"/>
              </a:solidFill>
              <a:latin typeface="Tw Cen MT" pitchFamily="34" charset="0"/>
            </a:rPr>
            <a:t>Protect, Respect, Remedy</a:t>
          </a:r>
          <a:endParaRPr lang="en-GB" dirty="0">
            <a:solidFill>
              <a:schemeClr val="tx1"/>
            </a:solidFill>
          </a:endParaRPr>
        </a:p>
      </dgm:t>
    </dgm:pt>
    <dgm:pt modelId="{04D34B3C-E09C-4053-885C-0FCD550FE4F2}" type="parTrans" cxnId="{BF4A72A1-A009-4C04-ACF4-752ABCA44112}">
      <dgm:prSet/>
      <dgm:spPr/>
      <dgm:t>
        <a:bodyPr/>
        <a:lstStyle/>
        <a:p>
          <a:endParaRPr lang="en-GB"/>
        </a:p>
      </dgm:t>
    </dgm:pt>
    <dgm:pt modelId="{795CFF42-DF63-47E3-A85C-1089919F55F4}" type="sibTrans" cxnId="{BF4A72A1-A009-4C04-ACF4-752ABCA44112}">
      <dgm:prSet/>
      <dgm:spPr/>
      <dgm:t>
        <a:bodyPr/>
        <a:lstStyle/>
        <a:p>
          <a:endParaRPr lang="en-GB"/>
        </a:p>
      </dgm:t>
    </dgm:pt>
    <dgm:pt modelId="{EE287080-267D-4BD0-89D2-9DB699928842}">
      <dgm:prSet phldrT="[Text]"/>
      <dgm:spPr/>
      <dgm:t>
        <a:bodyPr/>
        <a:lstStyle/>
        <a:p>
          <a:r>
            <a:rPr lang="fr-CH" b="1" dirty="0" smtClean="0">
              <a:solidFill>
                <a:schemeClr val="tx1"/>
              </a:solidFill>
              <a:latin typeface="Tw Cen MT" pitchFamily="34" charset="0"/>
            </a:rPr>
            <a:t>2011 Culmination </a:t>
          </a:r>
          <a:r>
            <a:rPr lang="fr-CH" dirty="0" smtClean="0">
              <a:solidFill>
                <a:schemeClr val="tx1"/>
              </a:solidFill>
              <a:latin typeface="Tw Cen MT" pitchFamily="34" charset="0"/>
            </a:rPr>
            <a:t>Guiding </a:t>
          </a:r>
          <a:r>
            <a:rPr lang="fr-CH" dirty="0" err="1" smtClean="0">
              <a:solidFill>
                <a:schemeClr val="tx1"/>
              </a:solidFill>
              <a:latin typeface="Tw Cen MT" pitchFamily="34" charset="0"/>
            </a:rPr>
            <a:t>Principles</a:t>
          </a:r>
          <a:r>
            <a:rPr lang="fr-CH" dirty="0" smtClean="0">
              <a:solidFill>
                <a:schemeClr val="tx1"/>
              </a:solidFill>
              <a:latin typeface="Tw Cen MT" pitchFamily="34" charset="0"/>
            </a:rPr>
            <a:t> </a:t>
          </a:r>
          <a:r>
            <a:rPr lang="fr-CH" dirty="0" err="1" smtClean="0">
              <a:solidFill>
                <a:schemeClr val="tx1"/>
              </a:solidFill>
              <a:latin typeface="Tw Cen MT" pitchFamily="34" charset="0"/>
            </a:rPr>
            <a:t>endorsed</a:t>
          </a:r>
          <a:r>
            <a:rPr lang="fr-CH" dirty="0" smtClean="0">
              <a:solidFill>
                <a:schemeClr val="tx1"/>
              </a:solidFill>
              <a:latin typeface="Tw Cen MT" pitchFamily="34" charset="0"/>
            </a:rPr>
            <a:t> by HRC</a:t>
          </a:r>
          <a:endParaRPr lang="en-GB" dirty="0">
            <a:solidFill>
              <a:schemeClr val="tx1"/>
            </a:solidFill>
          </a:endParaRPr>
        </a:p>
      </dgm:t>
    </dgm:pt>
    <dgm:pt modelId="{D9AC8781-80FD-4DB2-AB1D-BDCF8413EEA2}" type="parTrans" cxnId="{D8460FBC-2087-4FE8-8933-57D153CF2B96}">
      <dgm:prSet/>
      <dgm:spPr/>
      <dgm:t>
        <a:bodyPr/>
        <a:lstStyle/>
        <a:p>
          <a:endParaRPr lang="en-GB"/>
        </a:p>
      </dgm:t>
    </dgm:pt>
    <dgm:pt modelId="{D596CC23-4BBD-470B-9A12-B5AA5C8B1F7D}" type="sibTrans" cxnId="{D8460FBC-2087-4FE8-8933-57D153CF2B96}">
      <dgm:prSet/>
      <dgm:spPr/>
      <dgm:t>
        <a:bodyPr/>
        <a:lstStyle/>
        <a:p>
          <a:endParaRPr lang="en-GB"/>
        </a:p>
      </dgm:t>
    </dgm:pt>
    <dgm:pt modelId="{F7887A8F-1A1B-4903-A3FC-65BE30F00C01}" type="pres">
      <dgm:prSet presAssocID="{3BFF07B1-E016-4539-B731-B39A51658BA3}" presName="Name0" presStyleCnt="0">
        <dgm:presLayoutVars>
          <dgm:dir/>
          <dgm:animLvl val="lvl"/>
          <dgm:resizeHandles val="exact"/>
        </dgm:presLayoutVars>
      </dgm:prSet>
      <dgm:spPr/>
    </dgm:pt>
    <dgm:pt modelId="{8F0079A7-A0C7-49BA-A7D5-96005604FF7F}" type="pres">
      <dgm:prSet presAssocID="{71BC8E6D-06F3-411D-877E-3510D9DFDE29}" presName="parTxOnly" presStyleLbl="node1" presStyleIdx="0" presStyleCnt="3" custScaleX="794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C731E1-D022-4B64-858A-C3156B111AB6}" type="pres">
      <dgm:prSet presAssocID="{996E1A60-9CE8-4D37-A6BA-7970599A0857}" presName="parTxOnlySpace" presStyleCnt="0"/>
      <dgm:spPr/>
    </dgm:pt>
    <dgm:pt modelId="{17E5E906-4192-4789-8333-1816A3DCECA7}" type="pres">
      <dgm:prSet presAssocID="{6E3CE0E9-7E03-45B7-A67C-9C965F905E2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601935-6736-4E81-99D3-FF77E8C9BDDB}" type="pres">
      <dgm:prSet presAssocID="{795CFF42-DF63-47E3-A85C-1089919F55F4}" presName="parTxOnlySpace" presStyleCnt="0"/>
      <dgm:spPr/>
    </dgm:pt>
    <dgm:pt modelId="{E0BE18F8-9514-48F6-A0C1-E3D1BC83F058}" type="pres">
      <dgm:prSet presAssocID="{EE287080-267D-4BD0-89D2-9DB69992884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DF2C78A-83E1-8648-9836-59150DA63C8B}" type="presOf" srcId="{EE287080-267D-4BD0-89D2-9DB699928842}" destId="{E0BE18F8-9514-48F6-A0C1-E3D1BC83F058}" srcOrd="0" destOrd="0" presId="urn:microsoft.com/office/officeart/2005/8/layout/chevron1"/>
    <dgm:cxn modelId="{32A9ECC2-A1F0-8E45-9C00-5269CB47446E}" type="presOf" srcId="{3BFF07B1-E016-4539-B731-B39A51658BA3}" destId="{F7887A8F-1A1B-4903-A3FC-65BE30F00C01}" srcOrd="0" destOrd="0" presId="urn:microsoft.com/office/officeart/2005/8/layout/chevron1"/>
    <dgm:cxn modelId="{D8460FBC-2087-4FE8-8933-57D153CF2B96}" srcId="{3BFF07B1-E016-4539-B731-B39A51658BA3}" destId="{EE287080-267D-4BD0-89D2-9DB699928842}" srcOrd="2" destOrd="0" parTransId="{D9AC8781-80FD-4DB2-AB1D-BDCF8413EEA2}" sibTransId="{D596CC23-4BBD-470B-9A12-B5AA5C8B1F7D}"/>
    <dgm:cxn modelId="{B6E34BB1-A8A6-1344-9EE5-1C4B76D3D94C}" type="presOf" srcId="{6E3CE0E9-7E03-45B7-A67C-9C965F905E2A}" destId="{17E5E906-4192-4789-8333-1816A3DCECA7}" srcOrd="0" destOrd="0" presId="urn:microsoft.com/office/officeart/2005/8/layout/chevron1"/>
    <dgm:cxn modelId="{EE90EC17-C0C7-C245-A3E6-900C35C10EBC}" type="presOf" srcId="{71BC8E6D-06F3-411D-877E-3510D9DFDE29}" destId="{8F0079A7-A0C7-49BA-A7D5-96005604FF7F}" srcOrd="0" destOrd="0" presId="urn:microsoft.com/office/officeart/2005/8/layout/chevron1"/>
    <dgm:cxn modelId="{BF4A72A1-A009-4C04-ACF4-752ABCA44112}" srcId="{3BFF07B1-E016-4539-B731-B39A51658BA3}" destId="{6E3CE0E9-7E03-45B7-A67C-9C965F905E2A}" srcOrd="1" destOrd="0" parTransId="{04D34B3C-E09C-4053-885C-0FCD550FE4F2}" sibTransId="{795CFF42-DF63-47E3-A85C-1089919F55F4}"/>
    <dgm:cxn modelId="{613B851E-7001-4CF0-A380-4FE49013F4AD}" srcId="{3BFF07B1-E016-4539-B731-B39A51658BA3}" destId="{71BC8E6D-06F3-411D-877E-3510D9DFDE29}" srcOrd="0" destOrd="0" parTransId="{BC6781CF-7786-4325-9BD4-3045AAE3423A}" sibTransId="{996E1A60-9CE8-4D37-A6BA-7970599A0857}"/>
    <dgm:cxn modelId="{0D30F486-28D6-9B4C-ACF1-48B3AE54EECF}" type="presParOf" srcId="{F7887A8F-1A1B-4903-A3FC-65BE30F00C01}" destId="{8F0079A7-A0C7-49BA-A7D5-96005604FF7F}" srcOrd="0" destOrd="0" presId="urn:microsoft.com/office/officeart/2005/8/layout/chevron1"/>
    <dgm:cxn modelId="{6440469C-3B70-E74C-B4F0-4C677E8DE3D5}" type="presParOf" srcId="{F7887A8F-1A1B-4903-A3FC-65BE30F00C01}" destId="{A8C731E1-D022-4B64-858A-C3156B111AB6}" srcOrd="1" destOrd="0" presId="urn:microsoft.com/office/officeart/2005/8/layout/chevron1"/>
    <dgm:cxn modelId="{5B77CA8D-E864-C64D-A2B9-0619F3600AA4}" type="presParOf" srcId="{F7887A8F-1A1B-4903-A3FC-65BE30F00C01}" destId="{17E5E906-4192-4789-8333-1816A3DCECA7}" srcOrd="2" destOrd="0" presId="urn:microsoft.com/office/officeart/2005/8/layout/chevron1"/>
    <dgm:cxn modelId="{91267F40-3C8C-BF48-A13C-F4F50090AFFC}" type="presParOf" srcId="{F7887A8F-1A1B-4903-A3FC-65BE30F00C01}" destId="{A4601935-6736-4E81-99D3-FF77E8C9BDDB}" srcOrd="3" destOrd="0" presId="urn:microsoft.com/office/officeart/2005/8/layout/chevron1"/>
    <dgm:cxn modelId="{49FFE7BA-8B2C-4240-9F6C-8FCE32A03581}" type="presParOf" srcId="{F7887A8F-1A1B-4903-A3FC-65BE30F00C01}" destId="{E0BE18F8-9514-48F6-A0C1-E3D1BC83F05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5D3118-54B7-49BE-B119-2980E1205E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076FDD5-A96E-4C53-BBD3-45581CCE5E85}">
      <dgm:prSet phldrT="[Text]" custT="1"/>
      <dgm:spPr/>
      <dgm:t>
        <a:bodyPr/>
        <a:lstStyle/>
        <a:p>
          <a:pPr algn="l" rtl="0"/>
          <a:r>
            <a: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rPr>
            <a:t>State Duty to </a:t>
          </a:r>
          <a:r>
            <a:rPr kumimoji="0" lang="en-GB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/>
              <a:cs typeface="Calibri"/>
            </a:rPr>
            <a:t>Protect</a:t>
          </a:r>
          <a:endParaRPr lang="en-GB" sz="2000" dirty="0">
            <a:solidFill>
              <a:srgbClr val="FF0000"/>
            </a:solidFill>
            <a:latin typeface="Calibri"/>
            <a:cs typeface="Calibri"/>
          </a:endParaRPr>
        </a:p>
      </dgm:t>
    </dgm:pt>
    <dgm:pt modelId="{C69CD79F-491E-4CE0-B9FD-7A73DD511211}" type="parTrans" cxnId="{49410DD6-42CE-4572-8A25-86AFBCF2D53E}">
      <dgm:prSet/>
      <dgm:spPr/>
      <dgm:t>
        <a:bodyPr/>
        <a:lstStyle/>
        <a:p>
          <a:endParaRPr lang="en-GB"/>
        </a:p>
      </dgm:t>
    </dgm:pt>
    <dgm:pt modelId="{8227FFAE-AB50-4151-99B6-F61970AAA6B4}" type="sibTrans" cxnId="{49410DD6-42CE-4572-8A25-86AFBCF2D53E}">
      <dgm:prSet/>
      <dgm:spPr/>
      <dgm:t>
        <a:bodyPr/>
        <a:lstStyle/>
        <a:p>
          <a:endParaRPr lang="en-GB"/>
        </a:p>
      </dgm:t>
    </dgm:pt>
    <dgm:pt modelId="{29785CB3-ED45-488A-B807-654A83A7EFB1}">
      <dgm:prSet phldrT="[Text]" custT="1"/>
      <dgm:spPr/>
      <dgm:t>
        <a:bodyPr/>
        <a:lstStyle/>
        <a:p>
          <a:pPr algn="l"/>
          <a:r>
            <a:rPr lang="fr-CH" sz="2000" b="1" dirty="0" smtClean="0">
              <a:solidFill>
                <a:schemeClr val="tx1"/>
              </a:solidFill>
              <a:latin typeface="Calibri"/>
              <a:cs typeface="Calibri"/>
            </a:rPr>
            <a:t>Corporate Responsibility to </a:t>
          </a:r>
          <a:r>
            <a:rPr lang="fr-CH" sz="2000" b="1" dirty="0" smtClean="0">
              <a:solidFill>
                <a:srgbClr val="FF0000"/>
              </a:solidFill>
              <a:latin typeface="Calibri"/>
              <a:cs typeface="Calibri"/>
            </a:rPr>
            <a:t>Respect</a:t>
          </a:r>
          <a:endParaRPr lang="en-GB" sz="2000" b="1" dirty="0">
            <a:solidFill>
              <a:srgbClr val="FF0000"/>
            </a:solidFill>
            <a:latin typeface="Calibri"/>
            <a:cs typeface="Calibri"/>
          </a:endParaRPr>
        </a:p>
      </dgm:t>
    </dgm:pt>
    <dgm:pt modelId="{62758515-5D73-417A-996E-BEB43285722E}" type="parTrans" cxnId="{57A87D14-95C2-492D-A51D-B4D553E9CE95}">
      <dgm:prSet/>
      <dgm:spPr/>
      <dgm:t>
        <a:bodyPr/>
        <a:lstStyle/>
        <a:p>
          <a:endParaRPr lang="en-GB"/>
        </a:p>
      </dgm:t>
    </dgm:pt>
    <dgm:pt modelId="{57CFB890-0DDE-4558-9BBD-2FC937CDC430}" type="sibTrans" cxnId="{57A87D14-95C2-492D-A51D-B4D553E9CE95}">
      <dgm:prSet/>
      <dgm:spPr/>
      <dgm:t>
        <a:bodyPr/>
        <a:lstStyle/>
        <a:p>
          <a:endParaRPr lang="en-GB"/>
        </a:p>
      </dgm:t>
    </dgm:pt>
    <dgm:pt modelId="{90B046AF-4C21-40CE-8CDC-7A615F4C23E1}">
      <dgm:prSet phldrT="[Text]" custT="1"/>
      <dgm:spPr/>
      <dgm:t>
        <a:bodyPr/>
        <a:lstStyle/>
        <a:p>
          <a:pPr algn="l"/>
          <a:r>
            <a:rPr lang="fr-CH" sz="2000" b="1" dirty="0" smtClean="0">
              <a:solidFill>
                <a:schemeClr val="tx1"/>
              </a:solidFill>
              <a:latin typeface="Calibri"/>
              <a:cs typeface="Calibri"/>
            </a:rPr>
            <a:t>Access to </a:t>
          </a:r>
          <a:r>
            <a:rPr lang="fr-CH" sz="2000" b="1" dirty="0" smtClean="0">
              <a:solidFill>
                <a:srgbClr val="FF0000"/>
              </a:solidFill>
              <a:latin typeface="Calibri"/>
              <a:cs typeface="Calibri"/>
            </a:rPr>
            <a:t>Remedy</a:t>
          </a:r>
          <a:endParaRPr lang="en-GB" sz="2000" b="1" dirty="0">
            <a:solidFill>
              <a:srgbClr val="FF0000"/>
            </a:solidFill>
            <a:latin typeface="Calibri"/>
            <a:cs typeface="Calibri"/>
          </a:endParaRPr>
        </a:p>
      </dgm:t>
    </dgm:pt>
    <dgm:pt modelId="{0302A2B5-04E8-4B5C-ACD8-DE7E394A8055}" type="parTrans" cxnId="{7049C40F-BC96-4415-8B1E-A4281646CFDC}">
      <dgm:prSet/>
      <dgm:spPr/>
      <dgm:t>
        <a:bodyPr/>
        <a:lstStyle/>
        <a:p>
          <a:endParaRPr lang="en-GB"/>
        </a:p>
      </dgm:t>
    </dgm:pt>
    <dgm:pt modelId="{4AC54EB4-D17A-4B9B-BA8C-8431C6F6909A}" type="sibTrans" cxnId="{7049C40F-BC96-4415-8B1E-A4281646CFDC}">
      <dgm:prSet/>
      <dgm:spPr/>
      <dgm:t>
        <a:bodyPr/>
        <a:lstStyle/>
        <a:p>
          <a:endParaRPr lang="en-GB"/>
        </a:p>
      </dgm:t>
    </dgm:pt>
    <dgm:pt modelId="{C3B69A00-2B70-412F-B6C7-4C7F7D0436C3}">
      <dgm:prSet custT="1"/>
      <dgm:spPr/>
      <dgm:t>
        <a:bodyPr/>
        <a:lstStyle/>
        <a:p>
          <a:r>
            <a:rPr lang="fr-CH" sz="2000" dirty="0" err="1" smtClean="0">
              <a:latin typeface="Calibri"/>
              <a:cs typeface="Calibri"/>
            </a:rPr>
            <a:t>Policies</a:t>
          </a:r>
          <a:endParaRPr lang="en-GB" sz="2000" dirty="0">
            <a:latin typeface="Calibri"/>
            <a:cs typeface="Calibri"/>
          </a:endParaRPr>
        </a:p>
      </dgm:t>
    </dgm:pt>
    <dgm:pt modelId="{AF191710-0C5A-4F5D-803F-EBBAC17B352C}" type="parTrans" cxnId="{B1F7E49C-AEE3-4C6E-B10A-B35926378BFD}">
      <dgm:prSet/>
      <dgm:spPr/>
      <dgm:t>
        <a:bodyPr/>
        <a:lstStyle/>
        <a:p>
          <a:endParaRPr lang="en-GB"/>
        </a:p>
      </dgm:t>
    </dgm:pt>
    <dgm:pt modelId="{7C1A40A1-272A-41EC-A870-AF86690AF5D0}" type="sibTrans" cxnId="{B1F7E49C-AEE3-4C6E-B10A-B35926378BFD}">
      <dgm:prSet/>
      <dgm:spPr/>
      <dgm:t>
        <a:bodyPr/>
        <a:lstStyle/>
        <a:p>
          <a:endParaRPr lang="en-GB"/>
        </a:p>
      </dgm:t>
    </dgm:pt>
    <dgm:pt modelId="{269E9BA3-277B-4E7C-9A98-11B5CD27321B}">
      <dgm:prSet custT="1"/>
      <dgm:spPr/>
      <dgm:t>
        <a:bodyPr/>
        <a:lstStyle/>
        <a:p>
          <a:r>
            <a:rPr lang="fr-CH" sz="2000" dirty="0" err="1" smtClean="0">
              <a:latin typeface="Calibri"/>
              <a:cs typeface="Calibri"/>
            </a:rPr>
            <a:t>Regulation</a:t>
          </a:r>
          <a:endParaRPr lang="en-GB" sz="2000" dirty="0">
            <a:latin typeface="Calibri"/>
            <a:cs typeface="Calibri"/>
          </a:endParaRPr>
        </a:p>
      </dgm:t>
    </dgm:pt>
    <dgm:pt modelId="{D0E3E987-4354-4A8D-BC1A-424AEDC94DB5}" type="parTrans" cxnId="{7A50CAB6-AD6B-4476-999D-B9E26F40C866}">
      <dgm:prSet/>
      <dgm:spPr/>
      <dgm:t>
        <a:bodyPr/>
        <a:lstStyle/>
        <a:p>
          <a:endParaRPr lang="en-GB"/>
        </a:p>
      </dgm:t>
    </dgm:pt>
    <dgm:pt modelId="{EC778279-9518-438A-9FEF-5CD93BE45094}" type="sibTrans" cxnId="{7A50CAB6-AD6B-4476-999D-B9E26F40C866}">
      <dgm:prSet/>
      <dgm:spPr/>
      <dgm:t>
        <a:bodyPr/>
        <a:lstStyle/>
        <a:p>
          <a:endParaRPr lang="en-GB"/>
        </a:p>
      </dgm:t>
    </dgm:pt>
    <dgm:pt modelId="{92C58814-B356-403A-9447-1A99A210C04B}">
      <dgm:prSet custT="1"/>
      <dgm:spPr/>
      <dgm:t>
        <a:bodyPr/>
        <a:lstStyle/>
        <a:p>
          <a:r>
            <a:rPr lang="fr-CH" sz="2000" dirty="0" smtClean="0">
              <a:latin typeface="Calibri"/>
              <a:cs typeface="Calibri"/>
            </a:rPr>
            <a:t>Adjudication</a:t>
          </a:r>
          <a:endParaRPr lang="en-GB" sz="2000" dirty="0">
            <a:latin typeface="Calibri"/>
            <a:cs typeface="Calibri"/>
          </a:endParaRPr>
        </a:p>
      </dgm:t>
    </dgm:pt>
    <dgm:pt modelId="{0D330A30-9FA2-40C9-8333-2E28ECCEF42E}" type="parTrans" cxnId="{86B2EAAC-F0D5-4B2E-9E73-D16BBC57FB09}">
      <dgm:prSet/>
      <dgm:spPr/>
      <dgm:t>
        <a:bodyPr/>
        <a:lstStyle/>
        <a:p>
          <a:endParaRPr lang="en-GB"/>
        </a:p>
      </dgm:t>
    </dgm:pt>
    <dgm:pt modelId="{03AF1F67-0D39-4D9C-92FA-B23FDB2C6088}" type="sibTrans" cxnId="{86B2EAAC-F0D5-4B2E-9E73-D16BBC57FB09}">
      <dgm:prSet/>
      <dgm:spPr/>
      <dgm:t>
        <a:bodyPr/>
        <a:lstStyle/>
        <a:p>
          <a:endParaRPr lang="en-GB"/>
        </a:p>
      </dgm:t>
    </dgm:pt>
    <dgm:pt modelId="{EB1D8A7E-F84F-494E-971B-74D30B7C2D6F}">
      <dgm:prSet custT="1"/>
      <dgm:spPr/>
      <dgm:t>
        <a:bodyPr/>
        <a:lstStyle/>
        <a:p>
          <a:r>
            <a:rPr lang="fr-CH" sz="2000" dirty="0" smtClean="0">
              <a:latin typeface="Calibri"/>
              <a:cs typeface="Calibri"/>
            </a:rPr>
            <a:t>Act with due diligence to </a:t>
          </a:r>
          <a:r>
            <a:rPr lang="fr-CH" sz="2000" dirty="0" err="1" smtClean="0">
              <a:latin typeface="Calibri"/>
              <a:cs typeface="Calibri"/>
            </a:rPr>
            <a:t>avoid</a:t>
          </a:r>
          <a:r>
            <a:rPr lang="fr-CH" sz="2000" dirty="0" smtClean="0">
              <a:latin typeface="Calibri"/>
              <a:cs typeface="Calibri"/>
            </a:rPr>
            <a:t> </a:t>
          </a:r>
          <a:r>
            <a:rPr lang="fr-CH" sz="2000" dirty="0" err="1" smtClean="0">
              <a:latin typeface="Calibri"/>
              <a:cs typeface="Calibri"/>
            </a:rPr>
            <a:t>infringement</a:t>
          </a:r>
          <a:endParaRPr lang="en-GB" sz="2000" dirty="0">
            <a:latin typeface="Calibri"/>
            <a:cs typeface="Calibri"/>
          </a:endParaRPr>
        </a:p>
      </dgm:t>
    </dgm:pt>
    <dgm:pt modelId="{1AC4A5F4-F35E-4DFA-B1C2-9F7CF0F9C910}" type="parTrans" cxnId="{060474AB-C9B1-45E4-B42B-C1DA71CCE0C7}">
      <dgm:prSet/>
      <dgm:spPr/>
      <dgm:t>
        <a:bodyPr/>
        <a:lstStyle/>
        <a:p>
          <a:endParaRPr lang="en-GB"/>
        </a:p>
      </dgm:t>
    </dgm:pt>
    <dgm:pt modelId="{3AE42B47-F008-4370-B651-867264973201}" type="sibTrans" cxnId="{060474AB-C9B1-45E4-B42B-C1DA71CCE0C7}">
      <dgm:prSet/>
      <dgm:spPr/>
      <dgm:t>
        <a:bodyPr/>
        <a:lstStyle/>
        <a:p>
          <a:endParaRPr lang="en-GB"/>
        </a:p>
      </dgm:t>
    </dgm:pt>
    <dgm:pt modelId="{690DB9C9-AD68-469A-BAD3-157F068D6B32}">
      <dgm:prSet custT="1"/>
      <dgm:spPr/>
      <dgm:t>
        <a:bodyPr/>
        <a:lstStyle/>
        <a:p>
          <a:r>
            <a:rPr lang="fr-CH" sz="2000" dirty="0" err="1" smtClean="0">
              <a:latin typeface="Calibri"/>
              <a:cs typeface="Calibri"/>
            </a:rPr>
            <a:t>Address</a:t>
          </a:r>
          <a:r>
            <a:rPr lang="fr-CH" sz="2000" dirty="0" smtClean="0">
              <a:latin typeface="Calibri"/>
              <a:cs typeface="Calibri"/>
            </a:rPr>
            <a:t>  adverse impacts on </a:t>
          </a:r>
          <a:r>
            <a:rPr lang="fr-CH" sz="2000" dirty="0" err="1" smtClean="0">
              <a:latin typeface="Calibri"/>
              <a:cs typeface="Calibri"/>
            </a:rPr>
            <a:t>human</a:t>
          </a:r>
          <a:r>
            <a:rPr lang="fr-CH" sz="2000" dirty="0" smtClean="0">
              <a:latin typeface="Calibri"/>
              <a:cs typeface="Calibri"/>
            </a:rPr>
            <a:t> </a:t>
          </a:r>
          <a:r>
            <a:rPr lang="fr-CH" sz="2000" dirty="0" err="1" smtClean="0">
              <a:latin typeface="Calibri"/>
              <a:cs typeface="Calibri"/>
            </a:rPr>
            <a:t>rights</a:t>
          </a:r>
          <a:endParaRPr lang="en-GB" sz="2000" dirty="0">
            <a:latin typeface="Calibri"/>
            <a:cs typeface="Calibri"/>
          </a:endParaRPr>
        </a:p>
      </dgm:t>
    </dgm:pt>
    <dgm:pt modelId="{6C98EAF0-C6CA-4EDB-85DC-8FF5A72F7299}" type="parTrans" cxnId="{6F99D941-75FA-414F-A2C6-97A49A95A243}">
      <dgm:prSet/>
      <dgm:spPr/>
      <dgm:t>
        <a:bodyPr/>
        <a:lstStyle/>
        <a:p>
          <a:endParaRPr lang="en-GB"/>
        </a:p>
      </dgm:t>
    </dgm:pt>
    <dgm:pt modelId="{074EE376-CEBF-49FC-AA5A-0E270088AA54}" type="sibTrans" cxnId="{6F99D941-75FA-414F-A2C6-97A49A95A243}">
      <dgm:prSet/>
      <dgm:spPr/>
      <dgm:t>
        <a:bodyPr/>
        <a:lstStyle/>
        <a:p>
          <a:endParaRPr lang="en-GB"/>
        </a:p>
      </dgm:t>
    </dgm:pt>
    <dgm:pt modelId="{519C30A5-43B9-48A9-B6FD-DEA75098475B}">
      <dgm:prSet custT="1"/>
      <dgm:spPr/>
      <dgm:t>
        <a:bodyPr/>
        <a:lstStyle/>
        <a:p>
          <a:r>
            <a:rPr lang="fr-CH" sz="2000" dirty="0" smtClean="0">
              <a:latin typeface="Calibri"/>
              <a:cs typeface="Calibri"/>
            </a:rPr>
            <a:t>Effective </a:t>
          </a:r>
          <a:r>
            <a:rPr lang="fr-CH" sz="2000" dirty="0" err="1" smtClean="0">
              <a:latin typeface="Calibri"/>
              <a:cs typeface="Calibri"/>
            </a:rPr>
            <a:t>access</a:t>
          </a:r>
          <a:r>
            <a:rPr lang="fr-CH" sz="2000" dirty="0" smtClean="0">
              <a:latin typeface="Calibri"/>
              <a:cs typeface="Calibri"/>
            </a:rPr>
            <a:t> for </a:t>
          </a:r>
          <a:r>
            <a:rPr lang="fr-CH" sz="2000" dirty="0" err="1" smtClean="0">
              <a:latin typeface="Calibri"/>
              <a:cs typeface="Calibri"/>
            </a:rPr>
            <a:t>victims</a:t>
          </a:r>
          <a:endParaRPr lang="en-GB" sz="2000" dirty="0">
            <a:latin typeface="Calibri"/>
            <a:cs typeface="Calibri"/>
          </a:endParaRPr>
        </a:p>
      </dgm:t>
    </dgm:pt>
    <dgm:pt modelId="{918D084F-DB24-4BA6-9B34-8CCF60EBF615}" type="parTrans" cxnId="{83AD9E1F-5648-4F7E-93F0-0B53E6707C24}">
      <dgm:prSet/>
      <dgm:spPr/>
      <dgm:t>
        <a:bodyPr/>
        <a:lstStyle/>
        <a:p>
          <a:endParaRPr lang="en-GB"/>
        </a:p>
      </dgm:t>
    </dgm:pt>
    <dgm:pt modelId="{B45850F1-A5B4-46C5-9D98-3750B6BB1180}" type="sibTrans" cxnId="{83AD9E1F-5648-4F7E-93F0-0B53E6707C24}">
      <dgm:prSet/>
      <dgm:spPr/>
      <dgm:t>
        <a:bodyPr/>
        <a:lstStyle/>
        <a:p>
          <a:endParaRPr lang="en-GB"/>
        </a:p>
      </dgm:t>
    </dgm:pt>
    <dgm:pt modelId="{5B7D2B34-F420-4E75-B087-40A25F316C3F}">
      <dgm:prSet custT="1"/>
      <dgm:spPr/>
      <dgm:t>
        <a:bodyPr/>
        <a:lstStyle/>
        <a:p>
          <a:r>
            <a:rPr lang="fr-CH" sz="2000" dirty="0" err="1" smtClean="0">
              <a:latin typeface="Calibri"/>
              <a:cs typeface="Calibri"/>
            </a:rPr>
            <a:t>Judicial</a:t>
          </a:r>
          <a:r>
            <a:rPr lang="fr-CH" sz="2000" dirty="0" smtClean="0">
              <a:latin typeface="Calibri"/>
              <a:cs typeface="Calibri"/>
            </a:rPr>
            <a:t> and non-</a:t>
          </a:r>
          <a:r>
            <a:rPr lang="fr-CH" sz="2000" dirty="0" err="1" smtClean="0">
              <a:latin typeface="Calibri"/>
              <a:cs typeface="Calibri"/>
            </a:rPr>
            <a:t>judicial</a:t>
          </a:r>
          <a:endParaRPr lang="en-GB" sz="2000" dirty="0">
            <a:latin typeface="Calibri"/>
            <a:cs typeface="Calibri"/>
          </a:endParaRPr>
        </a:p>
      </dgm:t>
    </dgm:pt>
    <dgm:pt modelId="{C87B7B29-50B8-4218-B265-4CFD7795FECA}" type="parTrans" cxnId="{FE8B4D0E-126D-4C4D-A0AC-D9CC50A288F7}">
      <dgm:prSet/>
      <dgm:spPr/>
      <dgm:t>
        <a:bodyPr/>
        <a:lstStyle/>
        <a:p>
          <a:endParaRPr lang="en-GB"/>
        </a:p>
      </dgm:t>
    </dgm:pt>
    <dgm:pt modelId="{4EB33498-DE48-490D-9D22-1559EC5E65A5}" type="sibTrans" cxnId="{FE8B4D0E-126D-4C4D-A0AC-D9CC50A288F7}">
      <dgm:prSet/>
      <dgm:spPr/>
      <dgm:t>
        <a:bodyPr/>
        <a:lstStyle/>
        <a:p>
          <a:endParaRPr lang="en-GB"/>
        </a:p>
      </dgm:t>
    </dgm:pt>
    <dgm:pt modelId="{3976D33B-7750-4A57-B377-ED5061299541}" type="pres">
      <dgm:prSet presAssocID="{0B5D3118-54B7-49BE-B119-2980E1205E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5E76E7C-4E7F-4F17-9001-7CCCC68B9BFF}" type="pres">
      <dgm:prSet presAssocID="{A076FDD5-A96E-4C53-BBD3-45581CCE5E85}" presName="parentLin" presStyleCnt="0"/>
      <dgm:spPr/>
    </dgm:pt>
    <dgm:pt modelId="{6D9895EA-BAEE-434F-AD61-BC973C6266E1}" type="pres">
      <dgm:prSet presAssocID="{A076FDD5-A96E-4C53-BBD3-45581CCE5E85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F7CF308F-1836-4C8A-91F7-EDF9D41EDF9D}" type="pres">
      <dgm:prSet presAssocID="{A076FDD5-A96E-4C53-BBD3-45581CCE5E85}" presName="parentText" presStyleLbl="node1" presStyleIdx="0" presStyleCnt="3" custScaleX="6257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900E70-8D5C-4832-8602-CE6F6D6BC01F}" type="pres">
      <dgm:prSet presAssocID="{A076FDD5-A96E-4C53-BBD3-45581CCE5E85}" presName="negativeSpace" presStyleCnt="0"/>
      <dgm:spPr/>
    </dgm:pt>
    <dgm:pt modelId="{F801761D-0F58-432A-A37F-AE52ED723AA7}" type="pres">
      <dgm:prSet presAssocID="{A076FDD5-A96E-4C53-BBD3-45581CCE5E8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2DCF92-A1FB-43D4-81B3-5F899E842147}" type="pres">
      <dgm:prSet presAssocID="{8227FFAE-AB50-4151-99B6-F61970AAA6B4}" presName="spaceBetweenRectangles" presStyleCnt="0"/>
      <dgm:spPr/>
    </dgm:pt>
    <dgm:pt modelId="{2E2C1321-E3E3-44FB-95A4-EC2CCC77601C}" type="pres">
      <dgm:prSet presAssocID="{29785CB3-ED45-488A-B807-654A83A7EFB1}" presName="parentLin" presStyleCnt="0"/>
      <dgm:spPr/>
    </dgm:pt>
    <dgm:pt modelId="{4EFCD4AA-A078-4E96-B1C1-5DA0E6B362DC}" type="pres">
      <dgm:prSet presAssocID="{29785CB3-ED45-488A-B807-654A83A7EFB1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598D3776-3A19-4838-9550-E1EF429F17C8}" type="pres">
      <dgm:prSet presAssocID="{29785CB3-ED45-488A-B807-654A83A7EFB1}" presName="parentText" presStyleLbl="node1" presStyleIdx="1" presStyleCnt="3" custScaleX="9997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78896A9-EC8B-4D4D-A335-4475A1D05738}" type="pres">
      <dgm:prSet presAssocID="{29785CB3-ED45-488A-B807-654A83A7EFB1}" presName="negativeSpace" presStyleCnt="0"/>
      <dgm:spPr/>
    </dgm:pt>
    <dgm:pt modelId="{3F4E9AE1-8641-4679-A896-8538DD5CD60F}" type="pres">
      <dgm:prSet presAssocID="{29785CB3-ED45-488A-B807-654A83A7EFB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534AAA-B231-4E12-BD93-47A5BF5C0509}" type="pres">
      <dgm:prSet presAssocID="{57CFB890-0DDE-4558-9BBD-2FC937CDC430}" presName="spaceBetweenRectangles" presStyleCnt="0"/>
      <dgm:spPr/>
    </dgm:pt>
    <dgm:pt modelId="{E5505379-B32C-4B49-A7E5-316B7882AD56}" type="pres">
      <dgm:prSet presAssocID="{90B046AF-4C21-40CE-8CDC-7A615F4C23E1}" presName="parentLin" presStyleCnt="0"/>
      <dgm:spPr/>
    </dgm:pt>
    <dgm:pt modelId="{FDA7DE03-7CA8-4767-9505-22614B11EA57}" type="pres">
      <dgm:prSet presAssocID="{90B046AF-4C21-40CE-8CDC-7A615F4C23E1}" presName="parentLeftMargin" presStyleLbl="node1" presStyleIdx="1" presStyleCnt="3"/>
      <dgm:spPr/>
      <dgm:t>
        <a:bodyPr/>
        <a:lstStyle/>
        <a:p>
          <a:endParaRPr lang="en-GB"/>
        </a:p>
      </dgm:t>
    </dgm:pt>
    <dgm:pt modelId="{F56305B5-8887-4680-9FD7-652974863512}" type="pres">
      <dgm:prSet presAssocID="{90B046AF-4C21-40CE-8CDC-7A615F4C23E1}" presName="parentText" presStyleLbl="node1" presStyleIdx="2" presStyleCnt="3" custScaleX="55150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85F367-E887-4212-9FD1-E28540143C16}" type="pres">
      <dgm:prSet presAssocID="{90B046AF-4C21-40CE-8CDC-7A615F4C23E1}" presName="negativeSpace" presStyleCnt="0"/>
      <dgm:spPr/>
    </dgm:pt>
    <dgm:pt modelId="{168A17DA-B3D7-45C5-9F49-47B97E49E1A8}" type="pres">
      <dgm:prSet presAssocID="{90B046AF-4C21-40CE-8CDC-7A615F4C23E1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ACAE7F7-F1DC-D64F-914D-40E0395ABB30}" type="presOf" srcId="{C3B69A00-2B70-412F-B6C7-4C7F7D0436C3}" destId="{F801761D-0F58-432A-A37F-AE52ED723AA7}" srcOrd="0" destOrd="0" presId="urn:microsoft.com/office/officeart/2005/8/layout/list1"/>
    <dgm:cxn modelId="{37BC6A04-9888-DD44-B45F-5CD22A317923}" type="presOf" srcId="{A076FDD5-A96E-4C53-BBD3-45581CCE5E85}" destId="{6D9895EA-BAEE-434F-AD61-BC973C6266E1}" srcOrd="0" destOrd="0" presId="urn:microsoft.com/office/officeart/2005/8/layout/list1"/>
    <dgm:cxn modelId="{86B2EAAC-F0D5-4B2E-9E73-D16BBC57FB09}" srcId="{A076FDD5-A96E-4C53-BBD3-45581CCE5E85}" destId="{92C58814-B356-403A-9447-1A99A210C04B}" srcOrd="2" destOrd="0" parTransId="{0D330A30-9FA2-40C9-8333-2E28ECCEF42E}" sibTransId="{03AF1F67-0D39-4D9C-92FA-B23FDB2C6088}"/>
    <dgm:cxn modelId="{57A87D14-95C2-492D-A51D-B4D553E9CE95}" srcId="{0B5D3118-54B7-49BE-B119-2980E1205E80}" destId="{29785CB3-ED45-488A-B807-654A83A7EFB1}" srcOrd="1" destOrd="0" parTransId="{62758515-5D73-417A-996E-BEB43285722E}" sibTransId="{57CFB890-0DDE-4558-9BBD-2FC937CDC430}"/>
    <dgm:cxn modelId="{2906787D-45DF-7946-A652-6FE1FF220FC8}" type="presOf" srcId="{519C30A5-43B9-48A9-B6FD-DEA75098475B}" destId="{168A17DA-B3D7-45C5-9F49-47B97E49E1A8}" srcOrd="0" destOrd="0" presId="urn:microsoft.com/office/officeart/2005/8/layout/list1"/>
    <dgm:cxn modelId="{FE8B4D0E-126D-4C4D-A0AC-D9CC50A288F7}" srcId="{90B046AF-4C21-40CE-8CDC-7A615F4C23E1}" destId="{5B7D2B34-F420-4E75-B087-40A25F316C3F}" srcOrd="1" destOrd="0" parTransId="{C87B7B29-50B8-4218-B265-4CFD7795FECA}" sibTransId="{4EB33498-DE48-490D-9D22-1559EC5E65A5}"/>
    <dgm:cxn modelId="{49410DD6-42CE-4572-8A25-86AFBCF2D53E}" srcId="{0B5D3118-54B7-49BE-B119-2980E1205E80}" destId="{A076FDD5-A96E-4C53-BBD3-45581CCE5E85}" srcOrd="0" destOrd="0" parTransId="{C69CD79F-491E-4CE0-B9FD-7A73DD511211}" sibTransId="{8227FFAE-AB50-4151-99B6-F61970AAA6B4}"/>
    <dgm:cxn modelId="{B1F7E49C-AEE3-4C6E-B10A-B35926378BFD}" srcId="{A076FDD5-A96E-4C53-BBD3-45581CCE5E85}" destId="{C3B69A00-2B70-412F-B6C7-4C7F7D0436C3}" srcOrd="0" destOrd="0" parTransId="{AF191710-0C5A-4F5D-803F-EBBAC17B352C}" sibTransId="{7C1A40A1-272A-41EC-A870-AF86690AF5D0}"/>
    <dgm:cxn modelId="{820F13D4-98AC-7A4E-912F-A83FCF4F6E3B}" type="presOf" srcId="{EB1D8A7E-F84F-494E-971B-74D30B7C2D6F}" destId="{3F4E9AE1-8641-4679-A896-8538DD5CD60F}" srcOrd="0" destOrd="0" presId="urn:microsoft.com/office/officeart/2005/8/layout/list1"/>
    <dgm:cxn modelId="{83AD9E1F-5648-4F7E-93F0-0B53E6707C24}" srcId="{90B046AF-4C21-40CE-8CDC-7A615F4C23E1}" destId="{519C30A5-43B9-48A9-B6FD-DEA75098475B}" srcOrd="0" destOrd="0" parTransId="{918D084F-DB24-4BA6-9B34-8CCF60EBF615}" sibTransId="{B45850F1-A5B4-46C5-9D98-3750B6BB1180}"/>
    <dgm:cxn modelId="{305AFBF3-20ED-2447-8AEA-56CB48E0F67B}" type="presOf" srcId="{29785CB3-ED45-488A-B807-654A83A7EFB1}" destId="{4EFCD4AA-A078-4E96-B1C1-5DA0E6B362DC}" srcOrd="0" destOrd="0" presId="urn:microsoft.com/office/officeart/2005/8/layout/list1"/>
    <dgm:cxn modelId="{6F99D941-75FA-414F-A2C6-97A49A95A243}" srcId="{29785CB3-ED45-488A-B807-654A83A7EFB1}" destId="{690DB9C9-AD68-469A-BAD3-157F068D6B32}" srcOrd="1" destOrd="0" parTransId="{6C98EAF0-C6CA-4EDB-85DC-8FF5A72F7299}" sibTransId="{074EE376-CEBF-49FC-AA5A-0E270088AA54}"/>
    <dgm:cxn modelId="{7049C40F-BC96-4415-8B1E-A4281646CFDC}" srcId="{0B5D3118-54B7-49BE-B119-2980E1205E80}" destId="{90B046AF-4C21-40CE-8CDC-7A615F4C23E1}" srcOrd="2" destOrd="0" parTransId="{0302A2B5-04E8-4B5C-ACD8-DE7E394A8055}" sibTransId="{4AC54EB4-D17A-4B9B-BA8C-8431C6F6909A}"/>
    <dgm:cxn modelId="{AA3F4EC6-EA94-7247-A4E4-8766D2A669CD}" type="presOf" srcId="{5B7D2B34-F420-4E75-B087-40A25F316C3F}" destId="{168A17DA-B3D7-45C5-9F49-47B97E49E1A8}" srcOrd="0" destOrd="1" presId="urn:microsoft.com/office/officeart/2005/8/layout/list1"/>
    <dgm:cxn modelId="{44D87AD8-9D21-A045-89B6-F5584F874312}" type="presOf" srcId="{90B046AF-4C21-40CE-8CDC-7A615F4C23E1}" destId="{F56305B5-8887-4680-9FD7-652974863512}" srcOrd="1" destOrd="0" presId="urn:microsoft.com/office/officeart/2005/8/layout/list1"/>
    <dgm:cxn modelId="{0D93C5B2-84C2-024F-8665-692AEF043770}" type="presOf" srcId="{92C58814-B356-403A-9447-1A99A210C04B}" destId="{F801761D-0F58-432A-A37F-AE52ED723AA7}" srcOrd="0" destOrd="2" presId="urn:microsoft.com/office/officeart/2005/8/layout/list1"/>
    <dgm:cxn modelId="{060474AB-C9B1-45E4-B42B-C1DA71CCE0C7}" srcId="{29785CB3-ED45-488A-B807-654A83A7EFB1}" destId="{EB1D8A7E-F84F-494E-971B-74D30B7C2D6F}" srcOrd="0" destOrd="0" parTransId="{1AC4A5F4-F35E-4DFA-B1C2-9F7CF0F9C910}" sibTransId="{3AE42B47-F008-4370-B651-867264973201}"/>
    <dgm:cxn modelId="{A182E5DC-9C53-194C-A161-32024E4D1A02}" type="presOf" srcId="{0B5D3118-54B7-49BE-B119-2980E1205E80}" destId="{3976D33B-7750-4A57-B377-ED5061299541}" srcOrd="0" destOrd="0" presId="urn:microsoft.com/office/officeart/2005/8/layout/list1"/>
    <dgm:cxn modelId="{3DDC2A13-5794-7545-A186-17FF98EEF9A4}" type="presOf" srcId="{90B046AF-4C21-40CE-8CDC-7A615F4C23E1}" destId="{FDA7DE03-7CA8-4767-9505-22614B11EA57}" srcOrd="0" destOrd="0" presId="urn:microsoft.com/office/officeart/2005/8/layout/list1"/>
    <dgm:cxn modelId="{0D838DA3-9CBD-E448-BFB1-986FA22B267B}" type="presOf" srcId="{269E9BA3-277B-4E7C-9A98-11B5CD27321B}" destId="{F801761D-0F58-432A-A37F-AE52ED723AA7}" srcOrd="0" destOrd="1" presId="urn:microsoft.com/office/officeart/2005/8/layout/list1"/>
    <dgm:cxn modelId="{5017E089-64B3-7A42-A063-83247E3E32D1}" type="presOf" srcId="{29785CB3-ED45-488A-B807-654A83A7EFB1}" destId="{598D3776-3A19-4838-9550-E1EF429F17C8}" srcOrd="1" destOrd="0" presId="urn:microsoft.com/office/officeart/2005/8/layout/list1"/>
    <dgm:cxn modelId="{80AA3316-7832-804C-95B2-817104771930}" type="presOf" srcId="{A076FDD5-A96E-4C53-BBD3-45581CCE5E85}" destId="{F7CF308F-1836-4C8A-91F7-EDF9D41EDF9D}" srcOrd="1" destOrd="0" presId="urn:microsoft.com/office/officeart/2005/8/layout/list1"/>
    <dgm:cxn modelId="{7A50CAB6-AD6B-4476-999D-B9E26F40C866}" srcId="{A076FDD5-A96E-4C53-BBD3-45581CCE5E85}" destId="{269E9BA3-277B-4E7C-9A98-11B5CD27321B}" srcOrd="1" destOrd="0" parTransId="{D0E3E987-4354-4A8D-BC1A-424AEDC94DB5}" sibTransId="{EC778279-9518-438A-9FEF-5CD93BE45094}"/>
    <dgm:cxn modelId="{5593F4B6-26AC-EE42-93EA-376B08788467}" type="presOf" srcId="{690DB9C9-AD68-469A-BAD3-157F068D6B32}" destId="{3F4E9AE1-8641-4679-A896-8538DD5CD60F}" srcOrd="0" destOrd="1" presId="urn:microsoft.com/office/officeart/2005/8/layout/list1"/>
    <dgm:cxn modelId="{F8E67158-C0C4-8E41-8F9C-F5CF8559DB52}" type="presParOf" srcId="{3976D33B-7750-4A57-B377-ED5061299541}" destId="{15E76E7C-4E7F-4F17-9001-7CCCC68B9BFF}" srcOrd="0" destOrd="0" presId="urn:microsoft.com/office/officeart/2005/8/layout/list1"/>
    <dgm:cxn modelId="{04D79910-4BA2-074E-8BF0-016CB7F8796E}" type="presParOf" srcId="{15E76E7C-4E7F-4F17-9001-7CCCC68B9BFF}" destId="{6D9895EA-BAEE-434F-AD61-BC973C6266E1}" srcOrd="0" destOrd="0" presId="urn:microsoft.com/office/officeart/2005/8/layout/list1"/>
    <dgm:cxn modelId="{EF7958BE-4D00-E84E-B940-C2BF360BC1B8}" type="presParOf" srcId="{15E76E7C-4E7F-4F17-9001-7CCCC68B9BFF}" destId="{F7CF308F-1836-4C8A-91F7-EDF9D41EDF9D}" srcOrd="1" destOrd="0" presId="urn:microsoft.com/office/officeart/2005/8/layout/list1"/>
    <dgm:cxn modelId="{5B5289F9-5427-7C44-9FBC-10C40E17391A}" type="presParOf" srcId="{3976D33B-7750-4A57-B377-ED5061299541}" destId="{29900E70-8D5C-4832-8602-CE6F6D6BC01F}" srcOrd="1" destOrd="0" presId="urn:microsoft.com/office/officeart/2005/8/layout/list1"/>
    <dgm:cxn modelId="{108C920E-CECB-2444-A6E0-21927CA1231B}" type="presParOf" srcId="{3976D33B-7750-4A57-B377-ED5061299541}" destId="{F801761D-0F58-432A-A37F-AE52ED723AA7}" srcOrd="2" destOrd="0" presId="urn:microsoft.com/office/officeart/2005/8/layout/list1"/>
    <dgm:cxn modelId="{24959F54-B25C-3D4A-820A-1DD2D7BCAE88}" type="presParOf" srcId="{3976D33B-7750-4A57-B377-ED5061299541}" destId="{7A2DCF92-A1FB-43D4-81B3-5F899E842147}" srcOrd="3" destOrd="0" presId="urn:microsoft.com/office/officeart/2005/8/layout/list1"/>
    <dgm:cxn modelId="{C086F84E-AD65-D342-BC9D-6F08F4F72D34}" type="presParOf" srcId="{3976D33B-7750-4A57-B377-ED5061299541}" destId="{2E2C1321-E3E3-44FB-95A4-EC2CCC77601C}" srcOrd="4" destOrd="0" presId="urn:microsoft.com/office/officeart/2005/8/layout/list1"/>
    <dgm:cxn modelId="{F2054989-7EEE-7549-AEA0-64881AF2E226}" type="presParOf" srcId="{2E2C1321-E3E3-44FB-95A4-EC2CCC77601C}" destId="{4EFCD4AA-A078-4E96-B1C1-5DA0E6B362DC}" srcOrd="0" destOrd="0" presId="urn:microsoft.com/office/officeart/2005/8/layout/list1"/>
    <dgm:cxn modelId="{E1D731B8-9A5D-4A41-8B0C-9BE4AB29326D}" type="presParOf" srcId="{2E2C1321-E3E3-44FB-95A4-EC2CCC77601C}" destId="{598D3776-3A19-4838-9550-E1EF429F17C8}" srcOrd="1" destOrd="0" presId="urn:microsoft.com/office/officeart/2005/8/layout/list1"/>
    <dgm:cxn modelId="{1A4B0D3F-3A89-A24E-BE6B-E862D358149B}" type="presParOf" srcId="{3976D33B-7750-4A57-B377-ED5061299541}" destId="{D78896A9-EC8B-4D4D-A335-4475A1D05738}" srcOrd="5" destOrd="0" presId="urn:microsoft.com/office/officeart/2005/8/layout/list1"/>
    <dgm:cxn modelId="{14B3268B-F310-F240-8EFF-E9D5D66E41C1}" type="presParOf" srcId="{3976D33B-7750-4A57-B377-ED5061299541}" destId="{3F4E9AE1-8641-4679-A896-8538DD5CD60F}" srcOrd="6" destOrd="0" presId="urn:microsoft.com/office/officeart/2005/8/layout/list1"/>
    <dgm:cxn modelId="{A03C6AEA-8930-CA4D-BFDD-089F64972BE2}" type="presParOf" srcId="{3976D33B-7750-4A57-B377-ED5061299541}" destId="{10534AAA-B231-4E12-BD93-47A5BF5C0509}" srcOrd="7" destOrd="0" presId="urn:microsoft.com/office/officeart/2005/8/layout/list1"/>
    <dgm:cxn modelId="{492FF528-E737-E54C-8DD7-ED8030574148}" type="presParOf" srcId="{3976D33B-7750-4A57-B377-ED5061299541}" destId="{E5505379-B32C-4B49-A7E5-316B7882AD56}" srcOrd="8" destOrd="0" presId="urn:microsoft.com/office/officeart/2005/8/layout/list1"/>
    <dgm:cxn modelId="{ED602AC5-0419-7341-A916-8F0A12603F84}" type="presParOf" srcId="{E5505379-B32C-4B49-A7E5-316B7882AD56}" destId="{FDA7DE03-7CA8-4767-9505-22614B11EA57}" srcOrd="0" destOrd="0" presId="urn:microsoft.com/office/officeart/2005/8/layout/list1"/>
    <dgm:cxn modelId="{D1351DA4-90C4-D74E-9C8F-104E42A67624}" type="presParOf" srcId="{E5505379-B32C-4B49-A7E5-316B7882AD56}" destId="{F56305B5-8887-4680-9FD7-652974863512}" srcOrd="1" destOrd="0" presId="urn:microsoft.com/office/officeart/2005/8/layout/list1"/>
    <dgm:cxn modelId="{3FA589B1-4A9F-F54F-8F83-D60534CFFEB1}" type="presParOf" srcId="{3976D33B-7750-4A57-B377-ED5061299541}" destId="{A785F367-E887-4212-9FD1-E28540143C16}" srcOrd="9" destOrd="0" presId="urn:microsoft.com/office/officeart/2005/8/layout/list1"/>
    <dgm:cxn modelId="{7989180D-19D1-5741-BD44-BAAC61DD82F4}" type="presParOf" srcId="{3976D33B-7750-4A57-B377-ED5061299541}" destId="{168A17DA-B3D7-45C5-9F49-47B97E49E1A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079A7-A0C7-49BA-A7D5-96005604FF7F}">
      <dsp:nvSpPr>
        <dsp:cNvPr id="0" name=""/>
        <dsp:cNvSpPr/>
      </dsp:nvSpPr>
      <dsp:spPr>
        <a:xfrm>
          <a:off x="1975" y="206310"/>
          <a:ext cx="2357919" cy="11873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800" b="1" kern="1200" dirty="0" smtClean="0">
              <a:solidFill>
                <a:schemeClr val="tx1"/>
              </a:solidFill>
              <a:latin typeface="Tw Cen MT" pitchFamily="34" charset="0"/>
            </a:rPr>
            <a:t>2005 Deadlock </a:t>
          </a:r>
          <a:r>
            <a:rPr lang="fr-CH" sz="1800" kern="1200" dirty="0" smtClean="0">
              <a:solidFill>
                <a:schemeClr val="tx1"/>
              </a:solidFill>
              <a:latin typeface="Tw Cen MT" pitchFamily="34" charset="0"/>
            </a:rPr>
            <a:t>SRSG appointed</a:t>
          </a:r>
          <a:endParaRPr lang="en-GB" sz="1800" kern="1200" dirty="0">
            <a:solidFill>
              <a:schemeClr val="tx1"/>
            </a:solidFill>
            <a:latin typeface="Tw Cen MT" pitchFamily="34" charset="0"/>
          </a:endParaRPr>
        </a:p>
      </dsp:txBody>
      <dsp:txXfrm>
        <a:off x="595640" y="206310"/>
        <a:ext cx="1170589" cy="1187330"/>
      </dsp:txXfrm>
    </dsp:sp>
    <dsp:sp modelId="{17E5E906-4192-4789-8333-1816A3DCECA7}">
      <dsp:nvSpPr>
        <dsp:cNvPr id="0" name=""/>
        <dsp:cNvSpPr/>
      </dsp:nvSpPr>
      <dsp:spPr>
        <a:xfrm>
          <a:off x="2063061" y="206310"/>
          <a:ext cx="2968325" cy="11873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800" b="1" kern="1200" dirty="0" smtClean="0">
              <a:solidFill>
                <a:schemeClr val="tx1"/>
              </a:solidFill>
              <a:latin typeface="Tw Cen MT" pitchFamily="34" charset="0"/>
            </a:rPr>
            <a:t>2008 Breakthrough </a:t>
          </a:r>
          <a:r>
            <a:rPr lang="fr-CH" sz="1800" kern="1200" dirty="0" smtClean="0">
              <a:solidFill>
                <a:schemeClr val="tx1"/>
              </a:solidFill>
              <a:latin typeface="Tw Cen MT" pitchFamily="34" charset="0"/>
            </a:rPr>
            <a:t>Protect, Respect, Remedy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2656726" y="206310"/>
        <a:ext cx="1780995" cy="1187330"/>
      </dsp:txXfrm>
    </dsp:sp>
    <dsp:sp modelId="{E0BE18F8-9514-48F6-A0C1-E3D1BC83F058}">
      <dsp:nvSpPr>
        <dsp:cNvPr id="0" name=""/>
        <dsp:cNvSpPr/>
      </dsp:nvSpPr>
      <dsp:spPr>
        <a:xfrm>
          <a:off x="4734555" y="206310"/>
          <a:ext cx="2968325" cy="11873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800" b="1" kern="1200" dirty="0" smtClean="0">
              <a:solidFill>
                <a:schemeClr val="tx1"/>
              </a:solidFill>
              <a:latin typeface="Tw Cen MT" pitchFamily="34" charset="0"/>
            </a:rPr>
            <a:t>2011 Culmination </a:t>
          </a:r>
          <a:r>
            <a:rPr lang="fr-CH" sz="1800" kern="1200" dirty="0" smtClean="0">
              <a:solidFill>
                <a:schemeClr val="tx1"/>
              </a:solidFill>
              <a:latin typeface="Tw Cen MT" pitchFamily="34" charset="0"/>
            </a:rPr>
            <a:t>Guiding </a:t>
          </a:r>
          <a:r>
            <a:rPr lang="fr-CH" sz="1800" kern="1200" dirty="0" err="1" smtClean="0">
              <a:solidFill>
                <a:schemeClr val="tx1"/>
              </a:solidFill>
              <a:latin typeface="Tw Cen MT" pitchFamily="34" charset="0"/>
            </a:rPr>
            <a:t>Principles</a:t>
          </a:r>
          <a:r>
            <a:rPr lang="fr-CH" sz="1800" kern="1200" dirty="0" smtClean="0">
              <a:solidFill>
                <a:schemeClr val="tx1"/>
              </a:solidFill>
              <a:latin typeface="Tw Cen MT" pitchFamily="34" charset="0"/>
            </a:rPr>
            <a:t> </a:t>
          </a:r>
          <a:r>
            <a:rPr lang="fr-CH" sz="1800" kern="1200" dirty="0" err="1" smtClean="0">
              <a:solidFill>
                <a:schemeClr val="tx1"/>
              </a:solidFill>
              <a:latin typeface="Tw Cen MT" pitchFamily="34" charset="0"/>
            </a:rPr>
            <a:t>endorsed</a:t>
          </a:r>
          <a:r>
            <a:rPr lang="fr-CH" sz="1800" kern="1200" dirty="0" smtClean="0">
              <a:solidFill>
                <a:schemeClr val="tx1"/>
              </a:solidFill>
              <a:latin typeface="Tw Cen MT" pitchFamily="34" charset="0"/>
            </a:rPr>
            <a:t> by HRC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5328220" y="206310"/>
        <a:ext cx="1780995" cy="11873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1761D-0F58-432A-A37F-AE52ED723AA7}">
      <dsp:nvSpPr>
        <dsp:cNvPr id="0" name=""/>
        <dsp:cNvSpPr/>
      </dsp:nvSpPr>
      <dsp:spPr>
        <a:xfrm>
          <a:off x="0" y="319825"/>
          <a:ext cx="6192688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621" tIns="333248" rIns="4806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err="1" smtClean="0">
              <a:latin typeface="Calibri"/>
              <a:cs typeface="Calibri"/>
            </a:rPr>
            <a:t>Policies</a:t>
          </a:r>
          <a:endParaRPr lang="en-GB" sz="2000" kern="1200" dirty="0">
            <a:latin typeface="Calibri"/>
            <a:cs typeface="Calibri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err="1" smtClean="0">
              <a:latin typeface="Calibri"/>
              <a:cs typeface="Calibri"/>
            </a:rPr>
            <a:t>Regulation</a:t>
          </a:r>
          <a:endParaRPr lang="en-GB" sz="2000" kern="1200" dirty="0">
            <a:latin typeface="Calibri"/>
            <a:cs typeface="Calibri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smtClean="0">
              <a:latin typeface="Calibri"/>
              <a:cs typeface="Calibri"/>
            </a:rPr>
            <a:t>Adjudication</a:t>
          </a:r>
          <a:endParaRPr lang="en-GB" sz="2000" kern="1200" dirty="0">
            <a:latin typeface="Calibri"/>
            <a:cs typeface="Calibri"/>
          </a:endParaRPr>
        </a:p>
      </dsp:txBody>
      <dsp:txXfrm>
        <a:off x="0" y="319825"/>
        <a:ext cx="6192688" cy="1411200"/>
      </dsp:txXfrm>
    </dsp:sp>
    <dsp:sp modelId="{F7CF308F-1836-4C8A-91F7-EDF9D41EDF9D}">
      <dsp:nvSpPr>
        <dsp:cNvPr id="0" name=""/>
        <dsp:cNvSpPr/>
      </dsp:nvSpPr>
      <dsp:spPr>
        <a:xfrm>
          <a:off x="309634" y="83665"/>
          <a:ext cx="271242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48" tIns="0" rIns="163848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GB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rPr>
            <a:t>State Duty to </a:t>
          </a:r>
          <a:r>
            <a:rPr kumimoji="0" lang="en-GB" sz="20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/>
              <a:cs typeface="Calibri"/>
            </a:rPr>
            <a:t>Protect</a:t>
          </a:r>
          <a:endParaRPr lang="en-GB" sz="2000" kern="1200" dirty="0">
            <a:solidFill>
              <a:srgbClr val="FF0000"/>
            </a:solidFill>
            <a:latin typeface="Calibri"/>
            <a:cs typeface="Calibri"/>
          </a:endParaRPr>
        </a:p>
      </dsp:txBody>
      <dsp:txXfrm>
        <a:off x="332691" y="106722"/>
        <a:ext cx="2666308" cy="426206"/>
      </dsp:txXfrm>
    </dsp:sp>
    <dsp:sp modelId="{3F4E9AE1-8641-4679-A896-8538DD5CD60F}">
      <dsp:nvSpPr>
        <dsp:cNvPr id="0" name=""/>
        <dsp:cNvSpPr/>
      </dsp:nvSpPr>
      <dsp:spPr>
        <a:xfrm>
          <a:off x="0" y="2053585"/>
          <a:ext cx="6192688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621" tIns="333248" rIns="4806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smtClean="0">
              <a:latin typeface="Calibri"/>
              <a:cs typeface="Calibri"/>
            </a:rPr>
            <a:t>Act with due diligence to </a:t>
          </a:r>
          <a:r>
            <a:rPr lang="fr-CH" sz="2000" kern="1200" dirty="0" err="1" smtClean="0">
              <a:latin typeface="Calibri"/>
              <a:cs typeface="Calibri"/>
            </a:rPr>
            <a:t>avoid</a:t>
          </a:r>
          <a:r>
            <a:rPr lang="fr-CH" sz="2000" kern="1200" dirty="0" smtClean="0">
              <a:latin typeface="Calibri"/>
              <a:cs typeface="Calibri"/>
            </a:rPr>
            <a:t> </a:t>
          </a:r>
          <a:r>
            <a:rPr lang="fr-CH" sz="2000" kern="1200" dirty="0" err="1" smtClean="0">
              <a:latin typeface="Calibri"/>
              <a:cs typeface="Calibri"/>
            </a:rPr>
            <a:t>infringement</a:t>
          </a:r>
          <a:endParaRPr lang="en-GB" sz="2000" kern="1200" dirty="0">
            <a:latin typeface="Calibri"/>
            <a:cs typeface="Calibri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err="1" smtClean="0">
              <a:latin typeface="Calibri"/>
              <a:cs typeface="Calibri"/>
            </a:rPr>
            <a:t>Address</a:t>
          </a:r>
          <a:r>
            <a:rPr lang="fr-CH" sz="2000" kern="1200" dirty="0" smtClean="0">
              <a:latin typeface="Calibri"/>
              <a:cs typeface="Calibri"/>
            </a:rPr>
            <a:t>  adverse impacts on </a:t>
          </a:r>
          <a:r>
            <a:rPr lang="fr-CH" sz="2000" kern="1200" dirty="0" err="1" smtClean="0">
              <a:latin typeface="Calibri"/>
              <a:cs typeface="Calibri"/>
            </a:rPr>
            <a:t>human</a:t>
          </a:r>
          <a:r>
            <a:rPr lang="fr-CH" sz="2000" kern="1200" dirty="0" smtClean="0">
              <a:latin typeface="Calibri"/>
              <a:cs typeface="Calibri"/>
            </a:rPr>
            <a:t> </a:t>
          </a:r>
          <a:r>
            <a:rPr lang="fr-CH" sz="2000" kern="1200" dirty="0" err="1" smtClean="0">
              <a:latin typeface="Calibri"/>
              <a:cs typeface="Calibri"/>
            </a:rPr>
            <a:t>rights</a:t>
          </a:r>
          <a:endParaRPr lang="en-GB" sz="2000" kern="1200" dirty="0">
            <a:latin typeface="Calibri"/>
            <a:cs typeface="Calibri"/>
          </a:endParaRPr>
        </a:p>
      </dsp:txBody>
      <dsp:txXfrm>
        <a:off x="0" y="2053585"/>
        <a:ext cx="6192688" cy="1083600"/>
      </dsp:txXfrm>
    </dsp:sp>
    <dsp:sp modelId="{598D3776-3A19-4838-9550-E1EF429F17C8}">
      <dsp:nvSpPr>
        <dsp:cNvPr id="0" name=""/>
        <dsp:cNvSpPr/>
      </dsp:nvSpPr>
      <dsp:spPr>
        <a:xfrm>
          <a:off x="309634" y="1817425"/>
          <a:ext cx="433384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48" tIns="0" rIns="16384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000" b="1" kern="1200" dirty="0" smtClean="0">
              <a:solidFill>
                <a:schemeClr val="tx1"/>
              </a:solidFill>
              <a:latin typeface="Calibri"/>
              <a:cs typeface="Calibri"/>
            </a:rPr>
            <a:t>Corporate Responsibility to </a:t>
          </a:r>
          <a:r>
            <a:rPr lang="fr-CH" sz="2000" b="1" kern="1200" dirty="0" smtClean="0">
              <a:solidFill>
                <a:srgbClr val="FF0000"/>
              </a:solidFill>
              <a:latin typeface="Calibri"/>
              <a:cs typeface="Calibri"/>
            </a:rPr>
            <a:t>Respect</a:t>
          </a:r>
          <a:endParaRPr lang="en-GB" sz="2000" b="1" kern="1200" dirty="0">
            <a:solidFill>
              <a:srgbClr val="FF0000"/>
            </a:solidFill>
            <a:latin typeface="Calibri"/>
            <a:cs typeface="Calibri"/>
          </a:endParaRPr>
        </a:p>
      </dsp:txBody>
      <dsp:txXfrm>
        <a:off x="332691" y="1840482"/>
        <a:ext cx="4287727" cy="426206"/>
      </dsp:txXfrm>
    </dsp:sp>
    <dsp:sp modelId="{168A17DA-B3D7-45C5-9F49-47B97E49E1A8}">
      <dsp:nvSpPr>
        <dsp:cNvPr id="0" name=""/>
        <dsp:cNvSpPr/>
      </dsp:nvSpPr>
      <dsp:spPr>
        <a:xfrm>
          <a:off x="0" y="3459745"/>
          <a:ext cx="6192688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621" tIns="333248" rIns="4806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smtClean="0">
              <a:latin typeface="Calibri"/>
              <a:cs typeface="Calibri"/>
            </a:rPr>
            <a:t>Effective </a:t>
          </a:r>
          <a:r>
            <a:rPr lang="fr-CH" sz="2000" kern="1200" dirty="0" err="1" smtClean="0">
              <a:latin typeface="Calibri"/>
              <a:cs typeface="Calibri"/>
            </a:rPr>
            <a:t>access</a:t>
          </a:r>
          <a:r>
            <a:rPr lang="fr-CH" sz="2000" kern="1200" dirty="0" smtClean="0">
              <a:latin typeface="Calibri"/>
              <a:cs typeface="Calibri"/>
            </a:rPr>
            <a:t> for </a:t>
          </a:r>
          <a:r>
            <a:rPr lang="fr-CH" sz="2000" kern="1200" dirty="0" err="1" smtClean="0">
              <a:latin typeface="Calibri"/>
              <a:cs typeface="Calibri"/>
            </a:rPr>
            <a:t>victims</a:t>
          </a:r>
          <a:endParaRPr lang="en-GB" sz="2000" kern="1200" dirty="0">
            <a:latin typeface="Calibri"/>
            <a:cs typeface="Calibri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H" sz="2000" kern="1200" dirty="0" err="1" smtClean="0">
              <a:latin typeface="Calibri"/>
              <a:cs typeface="Calibri"/>
            </a:rPr>
            <a:t>Judicial</a:t>
          </a:r>
          <a:r>
            <a:rPr lang="fr-CH" sz="2000" kern="1200" dirty="0" smtClean="0">
              <a:latin typeface="Calibri"/>
              <a:cs typeface="Calibri"/>
            </a:rPr>
            <a:t> and non-</a:t>
          </a:r>
          <a:r>
            <a:rPr lang="fr-CH" sz="2000" kern="1200" dirty="0" err="1" smtClean="0">
              <a:latin typeface="Calibri"/>
              <a:cs typeface="Calibri"/>
            </a:rPr>
            <a:t>judicial</a:t>
          </a:r>
          <a:endParaRPr lang="en-GB" sz="2000" kern="1200" dirty="0">
            <a:latin typeface="Calibri"/>
            <a:cs typeface="Calibri"/>
          </a:endParaRPr>
        </a:p>
      </dsp:txBody>
      <dsp:txXfrm>
        <a:off x="0" y="3459745"/>
        <a:ext cx="6192688" cy="1083600"/>
      </dsp:txXfrm>
    </dsp:sp>
    <dsp:sp modelId="{F56305B5-8887-4680-9FD7-652974863512}">
      <dsp:nvSpPr>
        <dsp:cNvPr id="0" name=""/>
        <dsp:cNvSpPr/>
      </dsp:nvSpPr>
      <dsp:spPr>
        <a:xfrm>
          <a:off x="309634" y="3223585"/>
          <a:ext cx="2390687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48" tIns="0" rIns="16384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000" b="1" kern="1200" dirty="0" smtClean="0">
              <a:solidFill>
                <a:schemeClr val="tx1"/>
              </a:solidFill>
              <a:latin typeface="Calibri"/>
              <a:cs typeface="Calibri"/>
            </a:rPr>
            <a:t>Access to </a:t>
          </a:r>
          <a:r>
            <a:rPr lang="fr-CH" sz="2000" b="1" kern="1200" dirty="0" smtClean="0">
              <a:solidFill>
                <a:srgbClr val="FF0000"/>
              </a:solidFill>
              <a:latin typeface="Calibri"/>
              <a:cs typeface="Calibri"/>
            </a:rPr>
            <a:t>Remedy</a:t>
          </a:r>
          <a:endParaRPr lang="en-GB" sz="2000" b="1" kern="1200" dirty="0">
            <a:solidFill>
              <a:srgbClr val="FF0000"/>
            </a:solidFill>
            <a:latin typeface="Calibri"/>
            <a:cs typeface="Calibri"/>
          </a:endParaRPr>
        </a:p>
      </dsp:txBody>
      <dsp:txXfrm>
        <a:off x="332691" y="3246642"/>
        <a:ext cx="2344573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AC778-5716-4447-8635-6378CAC8E632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6C89-7D54-F94F-9EDE-2C9A3CC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65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2CC41-1DC9-4B2A-9658-EEF753A0D4B3}" type="datetimeFigureOut">
              <a:rPr lang="en-GB" smtClean="0"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171F5-0601-4A3E-9FEE-A48FF73738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4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2012 Forum:</a:t>
            </a:r>
          </a:p>
          <a:p>
            <a:endParaRPr lang="nb-NO" dirty="0" smtClean="0"/>
          </a:p>
          <a:p>
            <a:r>
              <a:rPr lang="nb-NO" dirty="0" smtClean="0"/>
              <a:t>Take stock: State duty to protect, Corporate Responsibility to Respect, </a:t>
            </a:r>
            <a:r>
              <a:rPr lang="en-US" dirty="0" smtClean="0"/>
              <a:t>Embedding UNGPs in global governance, Access to remedy, UN system</a:t>
            </a:r>
            <a:endParaRPr lang="nb-NO" dirty="0" smtClean="0"/>
          </a:p>
          <a:p>
            <a:r>
              <a:rPr lang="nb-NO" dirty="0" smtClean="0"/>
              <a:t>Challenges: Top</a:t>
            </a:r>
            <a:r>
              <a:rPr lang="nb-NO" baseline="0" dirty="0" smtClean="0"/>
              <a:t> challenges for State duty, business responsibility, Role of civil society, conflict areas, SMEs, indigenous peoples, </a:t>
            </a:r>
            <a:endParaRPr lang="nb-NO" dirty="0" smtClean="0"/>
          </a:p>
          <a:p>
            <a:r>
              <a:rPr lang="nb-NO" dirty="0" smtClean="0"/>
              <a:t>Way</a:t>
            </a:r>
            <a:r>
              <a:rPr lang="nb-NO" baseline="0" dirty="0" smtClean="0"/>
              <a:t> Forward: opportunities and priorities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601FB-B9DE-4AB0-A78B-0B5F9CBDFCE7}" type="slidenum">
              <a:rPr lang="nb-NO" smtClean="0"/>
              <a:pPr/>
              <a:t>14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601FB-B9DE-4AB0-A78B-0B5F9CBDFCE7}" type="slidenum">
              <a:rPr lang="nb-NO" smtClean="0"/>
              <a:pPr/>
              <a:t>15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AA072-FD87-4F27-AEF6-709F1BB86A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9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B279E-E5C8-4CB3-8DA5-C9522DC018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4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1394-4E54-4BEC-8C63-30E7B7405F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7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5094D-B99D-40AE-8D3C-F2ACECCAE1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20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9FA84-B9B8-4237-8B93-EE984907E9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46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29D42-AFF6-4DC9-8B43-AC1BFD5362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06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17C10-CD07-4307-BC32-42C9C113E6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94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DEB73-21C4-407B-AEC4-BD70478D80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487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279B8-DFF9-4F96-A8AE-E38DCE5FF4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43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A2CE2-936E-4D31-A17B-E7FAE4F3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81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27F13-575E-4F98-A0B6-8E81E25FF4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9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224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7" descr="OHCHR-BLUE2_SM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088" y="144240"/>
            <a:ext cx="91440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52264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3468C8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381328"/>
            <a:ext cx="91440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57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3468C8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marL="0" indent="0"/>
            <a:r>
              <a:rPr lang="en-US" sz="3600" dirty="0" smtClean="0">
                <a:latin typeface="Calibri"/>
                <a:cs typeface="Calibri"/>
              </a:rPr>
              <a:t>Business </a:t>
            </a:r>
            <a:r>
              <a:rPr lang="en-US" sz="3600" dirty="0">
                <a:latin typeface="Calibri"/>
                <a:cs typeface="Calibri"/>
              </a:rPr>
              <a:t>and Human </a:t>
            </a:r>
            <a:r>
              <a:rPr lang="en-US" sz="3600" dirty="0" smtClean="0">
                <a:latin typeface="Calibri"/>
                <a:cs typeface="Calibri"/>
              </a:rPr>
              <a:t>Rights</a:t>
            </a:r>
            <a:br>
              <a:rPr lang="en-US" sz="3600" dirty="0" smtClean="0">
                <a:latin typeface="Calibri"/>
                <a:cs typeface="Calibri"/>
              </a:rPr>
            </a:br>
            <a:r>
              <a:rPr lang="en-US" sz="3600" b="1" dirty="0" smtClean="0">
                <a:latin typeface="Calibri"/>
                <a:cs typeface="Calibri"/>
              </a:rPr>
              <a:t>Protect, Respect and Remedy</a:t>
            </a:r>
            <a:endParaRPr lang="en-US" sz="36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05064"/>
            <a:ext cx="6400800" cy="2112640"/>
          </a:xfrm>
        </p:spPr>
        <p:txBody>
          <a:bodyPr/>
          <a:lstStyle/>
          <a:p>
            <a:pPr algn="l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Ms. </a:t>
            </a:r>
            <a:r>
              <a:rPr lang="en-US" sz="2000" dirty="0" err="1" smtClean="0">
                <a:solidFill>
                  <a:schemeClr val="accent3">
                    <a:lumMod val="50000"/>
                  </a:schemeClr>
                </a:solidFill>
              </a:rPr>
              <a:t>Lene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3">
                    <a:lumMod val="50000"/>
                  </a:schemeClr>
                </a:solidFill>
              </a:rPr>
              <a:t>Wendland</a:t>
            </a:r>
            <a:endParaRPr 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Adviser on Business and Human Rights</a:t>
            </a:r>
          </a:p>
          <a:p>
            <a:pPr algn="l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Office of the UN High Commissioner for Human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Rights</a:t>
            </a: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3" descr="UN Logo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42646"/>
            <a:ext cx="1573801" cy="14339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93482" y="0"/>
            <a:ext cx="2232248" cy="23042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 descr="OHCHR-BLUE2_S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843" y="275568"/>
            <a:ext cx="1188621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746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Access to Remedy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395536" y="4717593"/>
            <a:ext cx="8352929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sz="2000" dirty="0">
                <a:solidFill>
                  <a:srgbClr val="000000"/>
                </a:solidFill>
                <a:latin typeface="Calibri"/>
                <a:cs typeface="Calibri"/>
              </a:rPr>
              <a:t>State-based grievance mechanisms the foundation: courts (criminal or civil action), labour tribunals, NHRIs, National Contact Points (OECD), ombudsperson and complaints offices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59"/>
            <a:ext cx="8352928" cy="3448833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Font typeface="Arial"/>
              <a:buChar char="•"/>
            </a:pPr>
            <a:r>
              <a:rPr lang="en-GB" sz="2400" dirty="0">
                <a:latin typeface="Calibri"/>
                <a:cs typeface="Calibri"/>
              </a:rPr>
              <a:t>1</a:t>
            </a:r>
            <a:r>
              <a:rPr lang="en-GB" sz="2400" baseline="30000" dirty="0">
                <a:latin typeface="Calibri"/>
                <a:cs typeface="Calibri"/>
              </a:rPr>
              <a:t>st</a:t>
            </a:r>
            <a:r>
              <a:rPr lang="en-GB" sz="2400" dirty="0">
                <a:latin typeface="Calibri"/>
                <a:cs typeface="Calibri"/>
              </a:rPr>
              <a:t> and 2</a:t>
            </a:r>
            <a:r>
              <a:rPr lang="en-GB" sz="2400" baseline="30000" dirty="0">
                <a:latin typeface="Calibri"/>
                <a:cs typeface="Calibri"/>
              </a:rPr>
              <a:t>nd</a:t>
            </a:r>
            <a:r>
              <a:rPr lang="en-GB" sz="2400" dirty="0">
                <a:latin typeface="Calibri"/>
                <a:cs typeface="Calibri"/>
              </a:rPr>
              <a:t> pillars only meaningful if access to remedy</a:t>
            </a:r>
          </a:p>
          <a:p>
            <a:pPr eaLnBrk="1" hangingPunct="1">
              <a:spcBef>
                <a:spcPts val="1200"/>
              </a:spcBef>
              <a:buFont typeface="Arial"/>
              <a:buChar char="•"/>
            </a:pPr>
            <a:r>
              <a:rPr lang="en-GB" sz="2400" dirty="0">
                <a:latin typeface="Calibri"/>
                <a:cs typeface="Calibri"/>
              </a:rPr>
              <a:t>Essential part of State duty: ensure access</a:t>
            </a:r>
          </a:p>
          <a:p>
            <a:pPr lvl="1" indent="-342900" eaLnBrk="1" hangingPunct="1">
              <a:spcBef>
                <a:spcPts val="1200"/>
              </a:spcBef>
              <a:buFont typeface="Arial"/>
              <a:buChar char="•"/>
            </a:pPr>
            <a:r>
              <a:rPr lang="en-GB" sz="2400" i="1" dirty="0">
                <a:latin typeface="Calibri"/>
                <a:cs typeface="Calibri"/>
              </a:rPr>
              <a:t>Both judicial and non-judicial</a:t>
            </a:r>
          </a:p>
          <a:p>
            <a:pPr lvl="1" indent="-342900" eaLnBrk="1" hangingPunct="1">
              <a:spcBef>
                <a:spcPts val="1200"/>
              </a:spcBef>
              <a:buFont typeface="Arial"/>
              <a:buChar char="•"/>
            </a:pPr>
            <a:r>
              <a:rPr lang="en-GB" sz="2400" i="1" dirty="0">
                <a:latin typeface="Calibri"/>
                <a:cs typeface="Calibri"/>
              </a:rPr>
              <a:t>Reduce barriers against access to justice</a:t>
            </a:r>
          </a:p>
          <a:p>
            <a:pPr eaLnBrk="1" hangingPunct="1">
              <a:spcBef>
                <a:spcPts val="1200"/>
              </a:spcBef>
              <a:buFont typeface="Arial"/>
              <a:buChar char="•"/>
            </a:pPr>
            <a:r>
              <a:rPr lang="fr-CH" sz="2400" dirty="0" smtClean="0">
                <a:latin typeface="Calibri"/>
                <a:cs typeface="Calibri"/>
              </a:rPr>
              <a:t>Effective </a:t>
            </a:r>
            <a:r>
              <a:rPr lang="fr-CH" sz="2400" dirty="0" err="1" smtClean="0">
                <a:latin typeface="Calibri"/>
                <a:cs typeface="Calibri"/>
              </a:rPr>
              <a:t>judicial</a:t>
            </a:r>
            <a:r>
              <a:rPr lang="fr-CH" sz="2400" dirty="0" smtClean="0">
                <a:latin typeface="Calibri"/>
                <a:cs typeface="Calibri"/>
              </a:rPr>
              <a:t> </a:t>
            </a:r>
            <a:r>
              <a:rPr lang="fr-CH" sz="2400" dirty="0" err="1" smtClean="0">
                <a:latin typeface="Calibri"/>
                <a:cs typeface="Calibri"/>
              </a:rPr>
              <a:t>remedies</a:t>
            </a:r>
            <a:r>
              <a:rPr lang="fr-CH" sz="2400" dirty="0" smtClean="0">
                <a:latin typeface="Calibri"/>
                <a:cs typeface="Calibri"/>
              </a:rPr>
              <a:t> </a:t>
            </a:r>
            <a:r>
              <a:rPr lang="fr-CH" sz="2400" dirty="0" err="1" smtClean="0">
                <a:latin typeface="Calibri"/>
                <a:cs typeface="Calibri"/>
              </a:rPr>
              <a:t>at</a:t>
            </a:r>
            <a:r>
              <a:rPr lang="fr-CH" sz="2400" dirty="0" smtClean="0">
                <a:latin typeface="Calibri"/>
                <a:cs typeface="Calibri"/>
              </a:rPr>
              <a:t> the </a:t>
            </a:r>
            <a:r>
              <a:rPr lang="fr-CH" sz="2400" dirty="0" err="1" smtClean="0">
                <a:latin typeface="Calibri"/>
                <a:cs typeface="Calibri"/>
              </a:rPr>
              <a:t>core</a:t>
            </a:r>
            <a:r>
              <a:rPr lang="fr-CH" sz="2400" dirty="0" smtClean="0">
                <a:latin typeface="Calibri"/>
                <a:cs typeface="Calibri"/>
              </a:rPr>
              <a:t> of </a:t>
            </a:r>
            <a:r>
              <a:rPr lang="fr-CH" sz="2400" dirty="0" err="1" smtClean="0">
                <a:latin typeface="Calibri"/>
                <a:cs typeface="Calibri"/>
              </a:rPr>
              <a:t>access</a:t>
            </a:r>
            <a:r>
              <a:rPr lang="fr-CH" sz="2400" dirty="0" smtClean="0">
                <a:latin typeface="Calibri"/>
                <a:cs typeface="Calibri"/>
              </a:rPr>
              <a:t> to </a:t>
            </a:r>
            <a:r>
              <a:rPr lang="fr-CH" sz="2400" dirty="0" err="1" smtClean="0">
                <a:latin typeface="Calibri"/>
                <a:cs typeface="Calibri"/>
              </a:rPr>
              <a:t>remedy</a:t>
            </a:r>
            <a:endParaRPr lang="en-GB" sz="2400" dirty="0" smtClean="0">
              <a:latin typeface="Calibri"/>
              <a:cs typeface="Calibri"/>
            </a:endParaRPr>
          </a:p>
          <a:p>
            <a:pPr eaLnBrk="1" hangingPunct="1">
              <a:spcBef>
                <a:spcPts val="1200"/>
              </a:spcBef>
              <a:buFont typeface="Arial"/>
              <a:buChar char="•"/>
            </a:pPr>
            <a:r>
              <a:rPr lang="en-GB" sz="2400" dirty="0" smtClean="0">
                <a:latin typeface="Calibri"/>
                <a:cs typeface="Calibri"/>
              </a:rPr>
              <a:t>Critical </a:t>
            </a:r>
            <a:r>
              <a:rPr lang="en-GB" sz="2400" dirty="0">
                <a:latin typeface="Calibri"/>
                <a:cs typeface="Calibri"/>
              </a:rPr>
              <a:t>part of business responsibility: provide for remedy if caused/contributed to </a:t>
            </a:r>
            <a:r>
              <a:rPr lang="en-GB" sz="2400" dirty="0" smtClean="0">
                <a:latin typeface="Calibri"/>
                <a:cs typeface="Calibri"/>
              </a:rPr>
              <a:t>impacts</a:t>
            </a:r>
            <a:endParaRPr lang="en-GB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576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Criteria for Effective Mechanisms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83704" y="1628800"/>
            <a:ext cx="3816424" cy="4485735"/>
            <a:chOff x="593838" y="1628800"/>
            <a:chExt cx="3816424" cy="4485735"/>
          </a:xfrm>
        </p:grpSpPr>
        <p:sp>
          <p:nvSpPr>
            <p:cNvPr id="11" name="TextBox 10"/>
            <p:cNvSpPr txBox="1"/>
            <p:nvPr/>
          </p:nvSpPr>
          <p:spPr>
            <a:xfrm>
              <a:off x="593838" y="1628800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Legitimate?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3838" y="2309738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Accessible?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3838" y="2990676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Predictable?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3838" y="3671614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CH" sz="20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Fair</a:t>
              </a:r>
              <a:r>
                <a:rPr lang="fr-CH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3838" y="4352552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Transparent?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93838" y="5033490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Rights-compatible?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3838" y="5714425"/>
              <a:ext cx="3816424" cy="4001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000" dirty="0">
                  <a:solidFill>
                    <a:srgbClr val="000000"/>
                  </a:solidFill>
                  <a:latin typeface="Calibri"/>
                  <a:cs typeface="Calibri"/>
                </a:rPr>
                <a:t>Dialogue and </a:t>
              </a:r>
              <a:r>
                <a:rPr lang="en-GB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engagement?</a:t>
              </a:r>
              <a:endParaRPr lang="nb-NO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583832" y="1980011"/>
            <a:ext cx="4176464" cy="3916718"/>
            <a:chOff x="4644008" y="1980011"/>
            <a:chExt cx="4176464" cy="3916718"/>
          </a:xfrm>
        </p:grpSpPr>
        <p:sp>
          <p:nvSpPr>
            <p:cNvPr id="10" name="TextBox 9"/>
            <p:cNvSpPr txBox="1"/>
            <p:nvPr/>
          </p:nvSpPr>
          <p:spPr>
            <a:xfrm>
              <a:off x="4644008" y="3573016"/>
              <a:ext cx="4176464" cy="232371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fontAlgn="base">
                <a:spcBef>
                  <a:spcPts val="600"/>
                </a:spcBef>
                <a:spcAft>
                  <a:spcPct val="0"/>
                </a:spcAft>
              </a:pP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SRSG pilot </a:t>
              </a:r>
              <a:r>
                <a:rPr lang="fr-CH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projects:</a:t>
              </a:r>
              <a:endParaRPr lang="fr-CH" sz="200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marL="173038" indent="-173038" fontAlgn="base">
                <a:spcBef>
                  <a:spcPts val="6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Cerrejón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(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Colombia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,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mining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)</a:t>
              </a:r>
            </a:p>
            <a:p>
              <a:pPr marL="173038" indent="-173038" fontAlgn="base">
                <a:spcBef>
                  <a:spcPts val="6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Sakhalin (Russia, </a:t>
              </a:r>
              <a:r>
                <a:rPr lang="fr-CH" sz="2000" dirty="0" smtClean="0">
                  <a:solidFill>
                    <a:srgbClr val="000000"/>
                  </a:solidFill>
                  <a:latin typeface="Calibri"/>
                  <a:cs typeface="Calibri"/>
                </a:rPr>
                <a:t>O&amp;G)</a:t>
              </a:r>
              <a:endParaRPr lang="fr-CH" sz="200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marL="173038" indent="-173038" fontAlgn="base">
                <a:spcBef>
                  <a:spcPts val="6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Tesco (SA,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food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supply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chain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)</a:t>
              </a:r>
            </a:p>
            <a:p>
              <a:pPr marL="173038" indent="-173038" fontAlgn="base">
                <a:spcBef>
                  <a:spcPts val="6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Esquel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(Vietnam,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garment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)</a:t>
              </a:r>
            </a:p>
            <a:p>
              <a:pPr marL="173038" indent="-173038" fontAlgn="base">
                <a:spcBef>
                  <a:spcPts val="6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HP (China,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electronics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supply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fr-CH" sz="2000" dirty="0" err="1">
                  <a:solidFill>
                    <a:srgbClr val="000000"/>
                  </a:solidFill>
                  <a:latin typeface="Calibri"/>
                  <a:cs typeface="Calibri"/>
                </a:rPr>
                <a:t>chain</a:t>
              </a:r>
              <a:r>
                <a:rPr lang="fr-CH" sz="2000" dirty="0">
                  <a:solidFill>
                    <a:srgbClr val="000000"/>
                  </a:solidFill>
                  <a:latin typeface="Calibri"/>
                  <a:cs typeface="Calibri"/>
                </a:rPr>
                <a:t>)</a:t>
              </a:r>
              <a:endParaRPr lang="en-GB" sz="2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44008" y="1980011"/>
              <a:ext cx="4176464" cy="130497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CH" sz="2400" dirty="0" smtClean="0">
                  <a:solidFill>
                    <a:srgbClr val="FFFFFF"/>
                  </a:solidFill>
                  <a:latin typeface="Calibri"/>
                  <a:cs typeface="Calibri"/>
                </a:rPr>
                <a:t>Remedy: critical part of business responsibility, due diligence and risk management</a:t>
              </a:r>
              <a:endParaRPr lang="en-GB" sz="2400" dirty="0">
                <a:solidFill>
                  <a:srgbClr val="FFFFFF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30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Alignment of Standards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872" y="4330589"/>
            <a:ext cx="136525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07" y="2163592"/>
            <a:ext cx="1224136" cy="1239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77" y="4314950"/>
            <a:ext cx="2406993" cy="127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404" y="1921790"/>
            <a:ext cx="1331590" cy="1723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402149" y="1950669"/>
            <a:ext cx="2232248" cy="1665476"/>
            <a:chOff x="3563888" y="1988840"/>
            <a:chExt cx="2232248" cy="1665476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1988840"/>
              <a:ext cx="1255713" cy="1255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3563888" y="3284984"/>
              <a:ext cx="2232248" cy="3693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CH" dirty="0" smtClean="0">
                  <a:solidFill>
                    <a:srgbClr val="000000"/>
                  </a:solidFill>
                  <a:latin typeface="Calibri"/>
                  <a:cs typeface="Calibri"/>
                </a:rPr>
                <a:t>UN Framework &amp; GPs</a:t>
              </a:r>
              <a:endParaRPr lang="en-GB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76747" y="4345544"/>
            <a:ext cx="2232248" cy="1213103"/>
            <a:chOff x="3563888" y="4581128"/>
            <a:chExt cx="2232248" cy="1213103"/>
          </a:xfrm>
        </p:grpSpPr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923928" y="4581128"/>
              <a:ext cx="1396752" cy="931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TextBox 28"/>
            <p:cNvSpPr txBox="1"/>
            <p:nvPr/>
          </p:nvSpPr>
          <p:spPr>
            <a:xfrm>
              <a:off x="3563888" y="5517232"/>
              <a:ext cx="2232248" cy="27699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CH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EU CSR Policy</a:t>
              </a:r>
              <a:endParaRPr lang="en-GB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37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Working Group on B&amp;HR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85192" y="1240160"/>
            <a:ext cx="8507288" cy="4925144"/>
          </a:xfrm>
          <a:prstGeom prst="rect">
            <a:avLst/>
          </a:prstGeom>
          <a:noFill/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Human Rights Council resolution 17/4 Working Group on the issue of human rights and TNCs and other businesses. Mandate: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Promote </a:t>
            </a:r>
            <a:r>
              <a:rPr lang="en-US" sz="1800" b="1" dirty="0" smtClean="0">
                <a:solidFill>
                  <a:srgbClr val="595959"/>
                </a:solidFill>
                <a:latin typeface="Calibri"/>
                <a:cs typeface="Calibri"/>
              </a:rPr>
              <a:t>dissemination and implementation </a:t>
            </a: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of GPs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Promote </a:t>
            </a:r>
            <a:r>
              <a:rPr lang="en-US" sz="1800" b="1" dirty="0" smtClean="0">
                <a:solidFill>
                  <a:srgbClr val="595959"/>
                </a:solidFill>
                <a:latin typeface="Calibri"/>
                <a:cs typeface="Calibri"/>
              </a:rPr>
              <a:t>good practices and lessons learned </a:t>
            </a: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on implementation, assess and make recommendations, as well as seek and receive information in that context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Support efforts to promote </a:t>
            </a:r>
            <a:r>
              <a:rPr lang="en-US" sz="1800" b="1" dirty="0" smtClean="0">
                <a:solidFill>
                  <a:srgbClr val="595959"/>
                </a:solidFill>
                <a:latin typeface="Calibri"/>
                <a:cs typeface="Calibri"/>
              </a:rPr>
              <a:t>capacity-building</a:t>
            </a: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 and use of the GPs, provide advice and recommendations on legislation and policies upon request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Conduct </a:t>
            </a:r>
            <a:r>
              <a:rPr lang="en-US" sz="1800" b="1" dirty="0" smtClean="0">
                <a:solidFill>
                  <a:srgbClr val="595959"/>
                </a:solidFill>
                <a:latin typeface="Calibri"/>
                <a:cs typeface="Calibri"/>
              </a:rPr>
              <a:t>country visits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Explore options for enhancing access to effective remedies</a:t>
            </a:r>
          </a:p>
          <a:p>
            <a:pPr marL="360363" lvl="1" indent="-187325">
              <a:lnSpc>
                <a:spcPct val="90000"/>
              </a:lnSpc>
              <a:spcBef>
                <a:spcPts val="700"/>
              </a:spcBef>
            </a:pPr>
            <a:r>
              <a:rPr lang="en-US" sz="1800" dirty="0" smtClean="0">
                <a:solidFill>
                  <a:srgbClr val="595959"/>
                </a:solidFill>
                <a:latin typeface="Calibri"/>
                <a:cs typeface="Calibri"/>
              </a:rPr>
              <a:t>Integrate gender perspective and attention to vulnerable persons, including children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88024" y="4581128"/>
            <a:ext cx="3816424" cy="1631216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3038" indent="-173038">
              <a:spcBef>
                <a:spcPts val="600"/>
              </a:spcBef>
              <a:buFont typeface="Arial"/>
              <a:buChar char="•"/>
            </a:pPr>
            <a:r>
              <a:rPr lang="fr-CH" sz="1600" dirty="0">
                <a:solidFill>
                  <a:srgbClr val="FFFFFF"/>
                </a:solidFill>
                <a:latin typeface="Calibri"/>
                <a:cs typeface="Calibri"/>
              </a:rPr>
              <a:t>Michael Addo (Ghana</a:t>
            </a:r>
            <a:r>
              <a:rPr lang="fr-CH" sz="16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  <a:p>
            <a:pPr marL="173038" indent="-173038">
              <a:spcBef>
                <a:spcPts val="600"/>
              </a:spcBef>
              <a:buFont typeface="Arial"/>
              <a:buChar char="•"/>
            </a:pPr>
            <a:r>
              <a:rPr lang="fr-CH" sz="1600" dirty="0">
                <a:solidFill>
                  <a:srgbClr val="FFFFFF"/>
                </a:solidFill>
                <a:cs typeface="Calibri"/>
              </a:rPr>
              <a:t>Alexandra Guaqueta (Colombia/USA)</a:t>
            </a:r>
          </a:p>
          <a:p>
            <a:pPr marL="173038" indent="-173038">
              <a:spcBef>
                <a:spcPts val="600"/>
              </a:spcBef>
              <a:buFont typeface="Arial"/>
              <a:buChar char="•"/>
            </a:pPr>
            <a:r>
              <a:rPr lang="fr-CH" sz="1600" dirty="0">
                <a:solidFill>
                  <a:srgbClr val="FFFFFF"/>
                </a:solidFill>
                <a:cs typeface="Calibri"/>
              </a:rPr>
              <a:t>Margaret Jungk (USA</a:t>
            </a:r>
            <a:r>
              <a:rPr lang="fr-CH" sz="1600" dirty="0" smtClean="0">
                <a:solidFill>
                  <a:srgbClr val="FFFFFF"/>
                </a:solidFill>
                <a:cs typeface="Calibri"/>
              </a:rPr>
              <a:t>)</a:t>
            </a:r>
            <a:endParaRPr lang="fr-CH" sz="16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73038" indent="-173038">
              <a:spcBef>
                <a:spcPts val="600"/>
              </a:spcBef>
              <a:buFont typeface="Arial"/>
              <a:buChar char="•"/>
            </a:pPr>
            <a:r>
              <a:rPr lang="fr-CH" sz="1600" dirty="0" err="1">
                <a:solidFill>
                  <a:srgbClr val="FFFFFF"/>
                </a:solidFill>
                <a:latin typeface="Calibri"/>
                <a:cs typeface="Calibri"/>
              </a:rPr>
              <a:t>Puvan</a:t>
            </a:r>
            <a:r>
              <a:rPr lang="fr-CH"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CH" sz="1600" dirty="0" err="1">
                <a:solidFill>
                  <a:srgbClr val="FFFFFF"/>
                </a:solidFill>
                <a:latin typeface="Calibri"/>
                <a:cs typeface="Calibri"/>
              </a:rPr>
              <a:t>Selvanathan</a:t>
            </a:r>
            <a:r>
              <a:rPr lang="fr-CH" sz="1600" dirty="0">
                <a:solidFill>
                  <a:srgbClr val="FFFFFF"/>
                </a:solidFill>
                <a:latin typeface="Calibri"/>
                <a:cs typeface="Calibri"/>
              </a:rPr>
              <a:t> (Malaysia)</a:t>
            </a:r>
          </a:p>
          <a:p>
            <a:pPr marL="173038" indent="-173038">
              <a:spcBef>
                <a:spcPts val="600"/>
              </a:spcBef>
              <a:buFont typeface="Arial"/>
              <a:buChar char="•"/>
            </a:pPr>
            <a:r>
              <a:rPr lang="fr-CH" sz="1600" dirty="0">
                <a:solidFill>
                  <a:srgbClr val="FFFFFF"/>
                </a:solidFill>
                <a:latin typeface="Calibri"/>
                <a:cs typeface="Calibri"/>
              </a:rPr>
              <a:t>Pavel Sulyandziga (Russia</a:t>
            </a:r>
            <a:r>
              <a:rPr lang="fr-CH" sz="16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5576" y="4609598"/>
            <a:ext cx="3816424" cy="157427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  <a:latin typeface="Calibri"/>
                <a:cs typeface="Calibri"/>
              </a:rPr>
              <a:t>Annual Forum </a:t>
            </a:r>
          </a:p>
          <a:p>
            <a:pPr marL="173038" indent="-173038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Multi-stakeholder</a:t>
            </a:r>
          </a:p>
          <a:p>
            <a:pPr marL="173038" indent="-173038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Discuss trends and challenges in implementation</a:t>
            </a:r>
          </a:p>
          <a:p>
            <a:pPr marL="173038" indent="-173038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Promote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dialogue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037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marL="495300" indent="-495300">
              <a:spcBef>
                <a:spcPts val="600"/>
              </a:spcBef>
              <a:buClr>
                <a:schemeClr val="tx1"/>
              </a:buClr>
            </a:pPr>
            <a:r>
              <a:rPr lang="en-US" sz="2800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Resolution </a:t>
            </a:r>
            <a:r>
              <a:rPr lang="en-US" sz="2800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17/4</a:t>
            </a:r>
          </a:p>
          <a:p>
            <a:pPr marL="895350" lvl="1" indent="-495300">
              <a:spcBef>
                <a:spcPts val="600"/>
              </a:spcBef>
              <a:buClr>
                <a:schemeClr val="tx1"/>
              </a:buClr>
            </a:pPr>
            <a:r>
              <a:rPr lang="en-US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Discuss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trends and challenges </a:t>
            </a:r>
            <a:r>
              <a:rPr lang="en-US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in implementation of UNGPs.</a:t>
            </a:r>
          </a:p>
          <a:p>
            <a:pPr marL="895350" lvl="1" indent="-495300">
              <a:spcBef>
                <a:spcPts val="600"/>
              </a:spcBef>
              <a:buClr>
                <a:schemeClr val="tx1"/>
              </a:buClr>
            </a:pPr>
            <a:r>
              <a:rPr lang="en-US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Promote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dialogue and cooperation </a:t>
            </a:r>
            <a:r>
              <a:rPr lang="en-US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on business and human rights.</a:t>
            </a:r>
          </a:p>
          <a:p>
            <a:pPr marL="495300" indent="-495300">
              <a:spcBef>
                <a:spcPts val="600"/>
              </a:spcBef>
              <a:buClr>
                <a:schemeClr val="tx1"/>
              </a:buClr>
            </a:pPr>
            <a:r>
              <a:rPr lang="en-US" sz="2800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Under guidance of the Working Group.</a:t>
            </a:r>
          </a:p>
          <a:p>
            <a:pPr marL="495300" indent="-495300">
              <a:spcBef>
                <a:spcPts val="600"/>
              </a:spcBef>
              <a:buClr>
                <a:schemeClr val="tx1"/>
              </a:buClr>
            </a:pPr>
            <a:r>
              <a:rPr lang="en-US" sz="2800" dirty="0" smtClean="0">
                <a:solidFill>
                  <a:schemeClr val="tx2">
                    <a:lumMod val="65000"/>
                    <a:lumOff val="35000"/>
                  </a:schemeClr>
                </a:solidFill>
                <a:ea typeface="ＭＳ Ｐゴシック" pitchFamily="34" charset="-128"/>
              </a:rPr>
              <a:t>Open to all relevant stakeholder groups: Including States, business, civil society, affected individuals and groups and other relevant stakeholders.</a:t>
            </a:r>
          </a:p>
        </p:txBody>
      </p:sp>
      <p:pic>
        <p:nvPicPr>
          <p:cNvPr id="4" name="Picture 7" descr="OHCHR-BLUE2_S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88913"/>
            <a:ext cx="91440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468C8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dirty="0" smtClean="0">
                <a:latin typeface="Tw Cen MT" pitchFamily="34" charset="0"/>
              </a:rPr>
              <a:t>B&amp;HR Forum </a:t>
            </a:r>
            <a:r>
              <a:rPr lang="en-US" dirty="0" smtClean="0">
                <a:latin typeface="Tw Cen MT" pitchFamily="34" charset="0"/>
              </a:rPr>
              <a:t>2013</a:t>
            </a:r>
            <a:endParaRPr lang="en-US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3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741363" y="1498600"/>
            <a:ext cx="7566025" cy="4421188"/>
          </a:xfrm>
        </p:spPr>
        <p:txBody>
          <a:bodyPr/>
          <a:lstStyle/>
          <a:p>
            <a:pPr marL="495300" indent="-495300">
              <a:buClr>
                <a:schemeClr val="tx1"/>
              </a:buClr>
            </a:pPr>
            <a:r>
              <a:rPr lang="en-US" sz="2400" dirty="0" smtClean="0">
                <a:ea typeface="ＭＳ Ｐゴシック" pitchFamily="34" charset="-128"/>
              </a:rPr>
              <a:t>2-4 December 2013, </a:t>
            </a:r>
            <a:r>
              <a:rPr lang="en-US" sz="2400" dirty="0" smtClean="0">
                <a:ea typeface="ＭＳ Ｐゴシック" pitchFamily="34" charset="-128"/>
              </a:rPr>
              <a:t>Geneva.</a:t>
            </a:r>
          </a:p>
          <a:p>
            <a:pPr marL="495300" indent="-495300">
              <a:buClr>
                <a:schemeClr val="tx1"/>
              </a:buClr>
            </a:pPr>
            <a:r>
              <a:rPr lang="en-US" sz="2400" dirty="0" smtClean="0">
                <a:ea typeface="ＭＳ Ｐゴシック" pitchFamily="34" charset="-128"/>
              </a:rPr>
              <a:t>Registration is open.</a:t>
            </a:r>
          </a:p>
          <a:p>
            <a:pPr marL="495300" indent="-495300">
              <a:buClr>
                <a:schemeClr val="tx1"/>
              </a:buClr>
            </a:pPr>
            <a:r>
              <a:rPr lang="en-US" sz="2400" dirty="0" smtClean="0">
                <a:ea typeface="ＭＳ Ｐゴシック" pitchFamily="34" charset="-128"/>
              </a:rPr>
              <a:t>Registration deadline: 1 November.</a:t>
            </a:r>
          </a:p>
          <a:p>
            <a:pPr marL="495300" indent="-495300">
              <a:buClr>
                <a:schemeClr val="tx1"/>
              </a:buClr>
            </a:pPr>
            <a:r>
              <a:rPr lang="en-US" sz="2400" dirty="0" smtClean="0">
                <a:ea typeface="ＭＳ Ｐゴシック" pitchFamily="34" charset="-128"/>
              </a:rPr>
              <a:t>Provisional program available on OHCHR website</a:t>
            </a:r>
          </a:p>
          <a:p>
            <a:pPr marL="495300" indent="-495300">
              <a:buClr>
                <a:schemeClr val="tx1"/>
              </a:buClr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95300" indent="-495300">
              <a:buClr>
                <a:schemeClr val="tx1"/>
              </a:buClr>
              <a:buNone/>
            </a:pPr>
            <a:endParaRPr lang="en-US" sz="2400" dirty="0" smtClean="0">
              <a:ea typeface="ＭＳ Ｐゴシック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581" y="4082365"/>
            <a:ext cx="7560839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b-NO" sz="2400" b="1" dirty="0">
                <a:solidFill>
                  <a:srgbClr val="0000FF"/>
                </a:solidFill>
              </a:rPr>
              <a:t>http://www.ohchr.org/EN/Issues/Business/Forum/Pages/2013ForumonBusinessandHumanRights.aspx</a:t>
            </a:r>
            <a:endParaRPr lang="nb-NO" sz="2400" b="1" dirty="0">
              <a:solidFill>
                <a:srgbClr val="0000FF"/>
              </a:solidFill>
            </a:endParaRPr>
          </a:p>
        </p:txBody>
      </p:sp>
      <p:pic>
        <p:nvPicPr>
          <p:cNvPr id="5" name="Picture 7" descr="OHCHR-BLUE2_S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88913"/>
            <a:ext cx="91440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468C8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  <a:latin typeface="Tw Cen MT" pitchFamily="34" charset="0"/>
              </a:rPr>
              <a:t>Register Now!</a:t>
            </a:r>
            <a:endParaRPr lang="en-US" dirty="0">
              <a:solidFill>
                <a:srgbClr val="FF0000"/>
              </a:solidFill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58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process 2005-2011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05064"/>
            <a:ext cx="8291264" cy="2304256"/>
          </a:xfrm>
        </p:spPr>
        <p:txBody>
          <a:bodyPr/>
          <a:lstStyle/>
          <a:p>
            <a:pPr>
              <a:spcBef>
                <a:spcPts val="600"/>
              </a:spcBef>
              <a:buClr>
                <a:schemeClr val="tx1"/>
              </a:buClr>
              <a:buFont typeface="Arial"/>
              <a:buChar char="•"/>
            </a:pPr>
            <a:r>
              <a:rPr lang="en-GB" sz="2400" dirty="0" smtClean="0">
                <a:solidFill>
                  <a:srgbClr val="595959"/>
                </a:solidFill>
                <a:latin typeface="Calibri"/>
                <a:cs typeface="Calibri"/>
              </a:rPr>
              <a:t>Human </a:t>
            </a:r>
            <a:r>
              <a:rPr lang="en-GB" sz="2400" dirty="0">
                <a:solidFill>
                  <a:srgbClr val="595959"/>
                </a:solidFill>
                <a:latin typeface="Calibri"/>
                <a:cs typeface="Calibri"/>
              </a:rPr>
              <a:t>Rights Council mandate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Courier New"/>
              <a:buChar char="o"/>
            </a:pPr>
            <a:r>
              <a:rPr lang="en-US" altLang="zh-CN" sz="2400" i="1" dirty="0">
                <a:solidFill>
                  <a:srgbClr val="595959"/>
                </a:solidFill>
                <a:latin typeface="Calibri"/>
                <a:ea typeface="SimSun" pitchFamily="2" charset="-122"/>
                <a:cs typeface="Calibri"/>
              </a:rPr>
              <a:t>Identify and clarify standards of </a:t>
            </a:r>
            <a:r>
              <a:rPr lang="en-US" altLang="zh-CN" sz="2400" i="1" dirty="0" smtClean="0">
                <a:solidFill>
                  <a:srgbClr val="595959"/>
                </a:solidFill>
                <a:latin typeface="Calibri"/>
                <a:ea typeface="SimSun" pitchFamily="2" charset="-122"/>
                <a:cs typeface="Calibri"/>
              </a:rPr>
              <a:t>Corporate Responsibility</a:t>
            </a:r>
            <a:endParaRPr lang="en-US" altLang="zh-CN" sz="2400" i="1" dirty="0">
              <a:solidFill>
                <a:srgbClr val="595959"/>
              </a:solidFill>
              <a:latin typeface="Calibri"/>
              <a:ea typeface="SimSun" pitchFamily="2" charset="-122"/>
              <a:cs typeface="Calibri"/>
            </a:endParaRPr>
          </a:p>
          <a:p>
            <a:pPr lvl="1">
              <a:spcBef>
                <a:spcPts val="600"/>
              </a:spcBef>
              <a:buClr>
                <a:schemeClr val="tx1"/>
              </a:buClr>
              <a:buFont typeface="Courier New"/>
              <a:buChar char="o"/>
            </a:pPr>
            <a:r>
              <a:rPr lang="en-US" altLang="zh-CN" sz="2400" i="1" dirty="0">
                <a:solidFill>
                  <a:srgbClr val="595959"/>
                </a:solidFill>
                <a:latin typeface="Calibri"/>
                <a:ea typeface="SimSun" pitchFamily="2" charset="-122"/>
                <a:cs typeface="Calibri"/>
              </a:rPr>
              <a:t>Clarify role of States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fr-CH" sz="2400" dirty="0">
                <a:solidFill>
                  <a:srgbClr val="595959"/>
                </a:solidFill>
                <a:latin typeface="Calibri"/>
                <a:cs typeface="Calibri"/>
              </a:rPr>
              <a:t>Evidence-based: voluminous research, 47 </a:t>
            </a:r>
            <a:r>
              <a:rPr lang="fr-CH" sz="2400" dirty="0" smtClean="0">
                <a:solidFill>
                  <a:srgbClr val="595959"/>
                </a:solidFill>
                <a:latin typeface="Calibri"/>
                <a:cs typeface="Calibri"/>
              </a:rPr>
              <a:t>multi-</a:t>
            </a:r>
            <a:r>
              <a:rPr lang="fr-CH" sz="2400" dirty="0" err="1" smtClean="0">
                <a:solidFill>
                  <a:srgbClr val="595959"/>
                </a:solidFill>
                <a:latin typeface="Calibri"/>
                <a:cs typeface="Calibri"/>
              </a:rPr>
              <a:t>stakeholder</a:t>
            </a:r>
            <a:r>
              <a:rPr lang="fr-CH" sz="2400" dirty="0" smtClean="0">
                <a:solidFill>
                  <a:srgbClr val="595959"/>
                </a:solidFill>
                <a:latin typeface="Calibri"/>
                <a:cs typeface="Calibri"/>
              </a:rPr>
              <a:t> consultations</a:t>
            </a:r>
            <a:endParaRPr lang="en-US" sz="24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54132413"/>
              </p:ext>
            </p:extLst>
          </p:nvPr>
        </p:nvGraphicFramePr>
        <p:xfrm>
          <a:off x="719572" y="2549128"/>
          <a:ext cx="7704856" cy="1599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267744" y="1160425"/>
            <a:ext cx="5040560" cy="1404479"/>
            <a:chOff x="3635896" y="1124744"/>
            <a:chExt cx="5040560" cy="1404479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1124744"/>
              <a:ext cx="1728192" cy="14044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436096" y="1556792"/>
              <a:ext cx="32403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595959"/>
                  </a:solidFill>
                </a:rPr>
                <a:t>John </a:t>
              </a:r>
              <a:r>
                <a:rPr lang="en-US" i="1" dirty="0" err="1" smtClean="0">
                  <a:solidFill>
                    <a:srgbClr val="595959"/>
                  </a:solidFill>
                </a:rPr>
                <a:t>Ruggie</a:t>
              </a:r>
              <a:endParaRPr lang="en-US" i="1" dirty="0" smtClean="0">
                <a:solidFill>
                  <a:srgbClr val="595959"/>
                </a:solidFill>
              </a:endParaRPr>
            </a:p>
            <a:p>
              <a:r>
                <a:rPr lang="en-US" i="1" dirty="0" smtClean="0">
                  <a:solidFill>
                    <a:srgbClr val="595959"/>
                  </a:solidFill>
                </a:rPr>
                <a:t>Special Representative of the UN Sec-Gen (SRSG)</a:t>
              </a:r>
              <a:endParaRPr lang="en-US" i="1" dirty="0">
                <a:solidFill>
                  <a:srgbClr val="59595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009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– 3 Pillar Framework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3568" y="1772816"/>
            <a:ext cx="7283152" cy="435334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649716842"/>
              </p:ext>
            </p:extLst>
          </p:nvPr>
        </p:nvGraphicFramePr>
        <p:xfrm>
          <a:off x="1691680" y="1466286"/>
          <a:ext cx="6192688" cy="4627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967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– Guiding Principles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3989040"/>
          </a:xfrm>
        </p:spPr>
        <p:txBody>
          <a:bodyPr/>
          <a:lstStyle/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Unanimously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endorsed by the UN HRC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(HRC resolution 17/4) –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strong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government foundation</a:t>
            </a:r>
            <a:endParaRPr lang="en-US" sz="2400" dirty="0">
              <a:solidFill>
                <a:srgbClr val="595959"/>
              </a:solidFill>
              <a:latin typeface="Calibri"/>
              <a:cs typeface="Calibri"/>
            </a:endParaRP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Global reference point: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provide overarching standard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and benchmarks for action and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accountability</a:t>
            </a: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 smtClean="0">
                <a:solidFill>
                  <a:srgbClr val="595959"/>
                </a:solidFill>
                <a:cs typeface="Calibri"/>
              </a:rPr>
              <a:t>Structured </a:t>
            </a:r>
            <a:r>
              <a:rPr lang="en-US" sz="2400" dirty="0">
                <a:solidFill>
                  <a:srgbClr val="595959"/>
                </a:solidFill>
                <a:cs typeface="Calibri"/>
              </a:rPr>
              <a:t>on the three </a:t>
            </a:r>
            <a:r>
              <a:rPr lang="en-US" sz="2400" dirty="0" smtClean="0">
                <a:solidFill>
                  <a:srgbClr val="595959"/>
                </a:solidFill>
                <a:cs typeface="Calibri"/>
              </a:rPr>
              <a:t>pillars</a:t>
            </a:r>
            <a:endParaRPr lang="en-US" sz="2400" dirty="0">
              <a:solidFill>
                <a:srgbClr val="595959"/>
              </a:solidFill>
              <a:cs typeface="Calibri"/>
            </a:endParaRP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cs typeface="Calibri"/>
              </a:rPr>
              <a:t>31 Principles – 14 to </a:t>
            </a:r>
            <a:r>
              <a:rPr lang="en-US" sz="2400" dirty="0" smtClean="0">
                <a:solidFill>
                  <a:srgbClr val="595959"/>
                </a:solidFill>
                <a:cs typeface="Calibri"/>
              </a:rPr>
              <a:t>business – to implement </a:t>
            </a:r>
            <a:r>
              <a:rPr lang="en-US" sz="2400" dirty="0">
                <a:solidFill>
                  <a:srgbClr val="595959"/>
                </a:solidFill>
                <a:cs typeface="Calibri"/>
              </a:rPr>
              <a:t>the </a:t>
            </a:r>
            <a:r>
              <a:rPr lang="en-US" sz="2400" dirty="0" smtClean="0">
                <a:solidFill>
                  <a:srgbClr val="595959"/>
                </a:solidFill>
                <a:cs typeface="Calibri"/>
              </a:rPr>
              <a:t>Framework</a:t>
            </a:r>
          </a:p>
        </p:txBody>
      </p:sp>
    </p:spTree>
    <p:extLst>
      <p:ext uri="{BB962C8B-B14F-4D97-AF65-F5344CB8AC3E}">
        <p14:creationId xmlns:p14="http://schemas.microsoft.com/office/powerpoint/2010/main" val="254696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the GPs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76256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All </a:t>
            </a: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States.</a:t>
            </a:r>
            <a:endParaRPr lang="en-US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All companies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, of all sizes, in every sector, in any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country.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Distinct, but complementary responsibility between States and companies</a:t>
            </a:r>
            <a:endParaRPr lang="en-US"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No </a:t>
            </a: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new legal obligations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– but elaborate on implications of existing obligations and practices for States and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business.</a:t>
            </a:r>
            <a:endParaRPr lang="en-US" sz="2400" dirty="0">
              <a:solidFill>
                <a:srgbClr val="595959"/>
              </a:solidFill>
              <a:latin typeface="Calibri"/>
              <a:cs typeface="Calibri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Human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rights </a:t>
            </a: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cannot be offset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: doing good in one aspect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cannot </a:t>
            </a:r>
            <a:r>
              <a:rPr lang="en-US" sz="2400" dirty="0">
                <a:solidFill>
                  <a:srgbClr val="595959"/>
                </a:solidFill>
                <a:latin typeface="Calibri"/>
                <a:cs typeface="Calibri"/>
              </a:rPr>
              <a:t>compensate human rights harms </a:t>
            </a:r>
            <a:r>
              <a:rPr lang="en-US" sz="2400" dirty="0" smtClean="0">
                <a:solidFill>
                  <a:srgbClr val="595959"/>
                </a:solidFill>
                <a:latin typeface="Calibri"/>
                <a:cs typeface="Calibri"/>
              </a:rPr>
              <a:t>elsewhere.</a:t>
            </a: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cs typeface="Calibri"/>
              </a:rPr>
              <a:t>Contains </a:t>
            </a:r>
            <a:r>
              <a:rPr lang="en-US" sz="2400" dirty="0">
                <a:solidFill>
                  <a:srgbClr val="FF0000"/>
                </a:solidFill>
                <a:cs typeface="Calibri"/>
              </a:rPr>
              <a:t>“smart mix” </a:t>
            </a:r>
            <a:r>
              <a:rPr lang="en-US" sz="2400" dirty="0">
                <a:solidFill>
                  <a:srgbClr val="595959"/>
                </a:solidFill>
                <a:cs typeface="Calibri"/>
              </a:rPr>
              <a:t>of regulatory and voluntary approaches</a:t>
            </a: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cs typeface="Calibri"/>
              </a:rPr>
              <a:t>Do no preclude </a:t>
            </a:r>
            <a:r>
              <a:rPr lang="en-US" sz="2400" dirty="0" smtClean="0">
                <a:solidFill>
                  <a:srgbClr val="595959"/>
                </a:solidFill>
                <a:cs typeface="Calibri"/>
              </a:rPr>
              <a:t>international or national </a:t>
            </a:r>
            <a:r>
              <a:rPr lang="en-US" sz="2400" dirty="0" smtClean="0">
                <a:solidFill>
                  <a:srgbClr val="FF0000"/>
                </a:solidFill>
                <a:cs typeface="Calibri"/>
              </a:rPr>
              <a:t>legal </a:t>
            </a:r>
            <a:r>
              <a:rPr lang="en-US" sz="2400" dirty="0">
                <a:solidFill>
                  <a:srgbClr val="FF0000"/>
                </a:solidFill>
                <a:cs typeface="Calibri"/>
              </a:rPr>
              <a:t>developments</a:t>
            </a:r>
          </a:p>
          <a:p>
            <a:pPr>
              <a:spcBef>
                <a:spcPts val="1200"/>
              </a:spcBef>
            </a:pPr>
            <a:endParaRPr lang="en-US" sz="24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12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Duty to Protect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403649" y="1805915"/>
            <a:ext cx="6336703" cy="4208174"/>
            <a:chOff x="1132384" y="1805915"/>
            <a:chExt cx="6336703" cy="4208174"/>
          </a:xfrm>
        </p:grpSpPr>
        <p:sp>
          <p:nvSpPr>
            <p:cNvPr id="8" name="TextBox 7"/>
            <p:cNvSpPr txBox="1"/>
            <p:nvPr/>
          </p:nvSpPr>
          <p:spPr>
            <a:xfrm>
              <a:off x="1132384" y="2492896"/>
              <a:ext cx="6336703" cy="86793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lvl="1"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ü"/>
              </a:pPr>
              <a:endParaRPr lang="en-GB" sz="1600" i="1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lvl="1"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2000" i="1" dirty="0" smtClean="0">
                  <a:solidFill>
                    <a:srgbClr val="000000"/>
                  </a:solidFill>
                  <a:latin typeface="Calibri"/>
                  <a:cs typeface="Calibri"/>
                </a:rPr>
                <a:t>Prevent, mitigate and address through policies</a:t>
              </a:r>
              <a:r>
                <a:rPr lang="en-GB" sz="2000" i="1" dirty="0">
                  <a:solidFill>
                    <a:srgbClr val="000000"/>
                  </a:solidFill>
                  <a:latin typeface="Calibri"/>
                  <a:cs typeface="Calibri"/>
                </a:rPr>
                <a:t>, legislation, regulation and </a:t>
              </a:r>
              <a:r>
                <a:rPr lang="en-GB" sz="2000" i="1" dirty="0" smtClean="0">
                  <a:solidFill>
                    <a:srgbClr val="000000"/>
                  </a:solidFill>
                  <a:latin typeface="Calibri"/>
                  <a:cs typeface="Calibri"/>
                </a:rPr>
                <a:t>adjudication</a:t>
              </a:r>
              <a:endParaRPr lang="en-GB" sz="2000" i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00064" y="1805915"/>
              <a:ext cx="5201343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2400" u="sng" dirty="0" smtClean="0">
                  <a:solidFill>
                    <a:srgbClr val="000000"/>
                  </a:solidFill>
                  <a:latin typeface="Calibri"/>
                  <a:cs typeface="Calibri"/>
                </a:rPr>
                <a:t>Must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protect against business-related abuse within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territory/jurisdiction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32384" y="4869160"/>
              <a:ext cx="6336703" cy="1144929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lvl="1"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ü"/>
              </a:pPr>
              <a:endParaRPr lang="en-GB" sz="1600" i="1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lvl="1"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 smtClean="0">
                  <a:solidFill>
                    <a:srgbClr val="000000"/>
                  </a:solidFill>
                  <a:latin typeface="Calibri"/>
                  <a:cs typeface="Calibri"/>
                </a:rPr>
                <a:t>Extraterritorial jurisdiction over companies not a general requirement in IHRL, but reference is made of international and national practice on ETJ</a:t>
              </a:r>
              <a:endParaRPr lang="en-GB" sz="2000" i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00064" y="3897272"/>
              <a:ext cx="5201343" cy="10895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Set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out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expectation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that business domiciled in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territory/jurisdiction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respect human rights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56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Duty – 4 Policy Areas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771800" y="2060848"/>
            <a:ext cx="3600400" cy="3600400"/>
            <a:chOff x="2555776" y="2060848"/>
            <a:chExt cx="3600400" cy="3600400"/>
          </a:xfrm>
        </p:grpSpPr>
        <p:sp>
          <p:nvSpPr>
            <p:cNvPr id="5" name="Rounded Rectangle 4"/>
            <p:cNvSpPr/>
            <p:nvPr/>
          </p:nvSpPr>
          <p:spPr>
            <a:xfrm>
              <a:off x="2555776" y="2060848"/>
              <a:ext cx="1728192" cy="172819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2000" dirty="0">
                  <a:solidFill>
                    <a:schemeClr val="tx1"/>
                  </a:solidFill>
                  <a:cs typeface="Calibri"/>
                </a:rPr>
                <a:t>General state regulatory and policy functions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427984" y="3933056"/>
              <a:ext cx="1728192" cy="172819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CH" sz="2000" dirty="0">
                  <a:solidFill>
                    <a:schemeClr val="tx1"/>
                  </a:solidFill>
                  <a:cs typeface="Calibri"/>
                </a:rPr>
                <a:t>Policy coherence</a:t>
              </a:r>
              <a:endParaRPr lang="en-GB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555776" y="3933056"/>
              <a:ext cx="1728192" cy="172819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2000" dirty="0">
                  <a:solidFill>
                    <a:schemeClr val="tx1"/>
                  </a:solidFill>
                  <a:cs typeface="Calibri"/>
                </a:rPr>
                <a:t>Conflict-affected areas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427984" y="2060848"/>
              <a:ext cx="1728192" cy="172819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2000" dirty="0">
                  <a:solidFill>
                    <a:schemeClr val="tx1"/>
                  </a:solidFill>
                  <a:cs typeface="Calibri"/>
                </a:rPr>
                <a:t>State-business nexus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1764" y="2420888"/>
            <a:ext cx="2448272" cy="2952328"/>
            <a:chOff x="179512" y="2420888"/>
            <a:chExt cx="2448272" cy="2952328"/>
          </a:xfrm>
        </p:grpSpPr>
        <p:sp>
          <p:nvSpPr>
            <p:cNvPr id="21" name="Pentagon 20"/>
            <p:cNvSpPr/>
            <p:nvPr/>
          </p:nvSpPr>
          <p:spPr>
            <a:xfrm>
              <a:off x="179512" y="4293096"/>
              <a:ext cx="2448272" cy="1080120"/>
            </a:xfrm>
            <a:prstGeom prst="homePlate">
              <a:avLst>
                <a:gd name="adj" fmla="val 21824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CH" i="1" dirty="0">
                  <a:cs typeface="Calibri"/>
                </a:rPr>
                <a:t>Adequate regulation / guidance to prevent involvement?</a:t>
              </a:r>
            </a:p>
          </p:txBody>
        </p:sp>
        <p:sp>
          <p:nvSpPr>
            <p:cNvPr id="22" name="Pentagon 21"/>
            <p:cNvSpPr/>
            <p:nvPr/>
          </p:nvSpPr>
          <p:spPr>
            <a:xfrm>
              <a:off x="179512" y="2420888"/>
              <a:ext cx="2448272" cy="1080120"/>
            </a:xfrm>
            <a:prstGeom prst="homePlate">
              <a:avLst>
                <a:gd name="adj" fmla="val 21824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3038" indent="-173038">
                <a:buFont typeface="Arial"/>
                <a:buChar char="•"/>
              </a:pPr>
              <a:r>
                <a:rPr lang="fr-CH" i="1" dirty="0">
                  <a:cs typeface="Calibri"/>
                </a:rPr>
                <a:t>Adequate laws?</a:t>
              </a:r>
            </a:p>
            <a:p>
              <a:pPr marL="173038" indent="-173038">
                <a:buFont typeface="Arial"/>
                <a:buChar char="•"/>
              </a:pPr>
              <a:r>
                <a:rPr lang="fr-CH" i="1" dirty="0">
                  <a:cs typeface="Calibri"/>
                </a:rPr>
                <a:t>Enforcement?</a:t>
              </a:r>
            </a:p>
            <a:p>
              <a:pPr marL="173038" indent="-173038">
                <a:buFont typeface="Arial"/>
                <a:buChar char="•"/>
              </a:pPr>
              <a:r>
                <a:rPr lang="fr-CH" i="1" dirty="0">
                  <a:cs typeface="Calibri"/>
                </a:rPr>
                <a:t>Guidance?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533964" y="2420888"/>
            <a:ext cx="2448272" cy="2952328"/>
            <a:chOff x="6228184" y="2420888"/>
            <a:chExt cx="2448272" cy="2952328"/>
          </a:xfrm>
        </p:grpSpPr>
        <p:sp>
          <p:nvSpPr>
            <p:cNvPr id="23" name="Pentagon 22"/>
            <p:cNvSpPr/>
            <p:nvPr/>
          </p:nvSpPr>
          <p:spPr>
            <a:xfrm flipH="1">
              <a:off x="6228184" y="2420888"/>
              <a:ext cx="2448272" cy="1080120"/>
            </a:xfrm>
            <a:prstGeom prst="homePlate">
              <a:avLst>
                <a:gd name="adj" fmla="val 21824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/>
                <a:buChar char="•"/>
              </a:pPr>
              <a:r>
                <a:rPr lang="fr-CH" i="1" dirty="0">
                  <a:cs typeface="Calibri"/>
                </a:rPr>
                <a:t>State owned?</a:t>
              </a:r>
            </a:p>
            <a:p>
              <a:pPr marL="285750" indent="-285750">
                <a:buFont typeface="Arial"/>
                <a:buChar char="•"/>
              </a:pPr>
              <a:r>
                <a:rPr lang="fr-CH" i="1" dirty="0">
                  <a:cs typeface="Calibri"/>
                </a:rPr>
                <a:t>Support?</a:t>
              </a:r>
            </a:p>
            <a:p>
              <a:pPr marL="285750" indent="-285750">
                <a:buFont typeface="Arial"/>
                <a:buChar char="•"/>
              </a:pPr>
              <a:r>
                <a:rPr lang="fr-CH" i="1" dirty="0">
                  <a:cs typeface="Calibri"/>
                </a:rPr>
                <a:t>Privatization?</a:t>
              </a:r>
            </a:p>
          </p:txBody>
        </p:sp>
        <p:sp>
          <p:nvSpPr>
            <p:cNvPr id="24" name="Pentagon 23"/>
            <p:cNvSpPr/>
            <p:nvPr/>
          </p:nvSpPr>
          <p:spPr>
            <a:xfrm flipH="1">
              <a:off x="6228184" y="4293096"/>
              <a:ext cx="2448272" cy="1080120"/>
            </a:xfrm>
            <a:prstGeom prst="homePlate">
              <a:avLst>
                <a:gd name="adj" fmla="val 21824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/>
                <a:buChar char="•"/>
              </a:pPr>
              <a:r>
                <a:rPr lang="fr-CH" i="1" dirty="0">
                  <a:cs typeface="Calibri"/>
                </a:rPr>
                <a:t>Business-focused laws /policies?</a:t>
              </a:r>
            </a:p>
            <a:p>
              <a:pPr marL="285750" indent="-285750">
                <a:buFont typeface="Arial"/>
                <a:buChar char="•"/>
              </a:pPr>
              <a:r>
                <a:rPr lang="fr-CH" i="1" dirty="0">
                  <a:cs typeface="Calibri"/>
                </a:rPr>
                <a:t>Investment agreements?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60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Corporate Responsibility to Respect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475339" y="1743199"/>
            <a:ext cx="619332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Respect: Do no harm </a:t>
            </a:r>
            <a:r>
              <a:rPr lang="fr-CH" sz="2400" dirty="0">
                <a:solidFill>
                  <a:srgbClr val="000000"/>
                </a:solidFill>
                <a:latin typeface="Calibri"/>
                <a:cs typeface="Calibri"/>
              </a:rPr>
              <a:t>and address impacts</a:t>
            </a:r>
            <a:endParaRPr lang="en-GB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80537" y="2540368"/>
            <a:ext cx="6182927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CH" sz="2400" dirty="0">
                <a:solidFill>
                  <a:srgbClr val="000000"/>
                </a:solidFill>
                <a:latin typeface="Calibri"/>
                <a:cs typeface="Calibri"/>
              </a:rPr>
              <a:t>Scope: all </a:t>
            </a:r>
            <a:r>
              <a:rPr lang="fr-CH" sz="2400" dirty="0" err="1">
                <a:solidFill>
                  <a:srgbClr val="000000"/>
                </a:solidFill>
                <a:latin typeface="Calibri"/>
                <a:cs typeface="Calibri"/>
              </a:rPr>
              <a:t>rights</a:t>
            </a:r>
            <a:endParaRPr lang="en-GB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00763" y="3337537"/>
            <a:ext cx="6142474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Avoid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causing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contributing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 +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prevent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mitigate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negative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 impacts by business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relationships</a:t>
            </a:r>
            <a:endParaRPr lang="en-GB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6187" y="4504038"/>
            <a:ext cx="60916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CH" sz="2400" dirty="0" err="1">
                <a:solidFill>
                  <a:srgbClr val="000000"/>
                </a:solidFill>
                <a:latin typeface="Calibri"/>
                <a:cs typeface="Calibri"/>
              </a:rPr>
              <a:t>Apply</a:t>
            </a:r>
            <a:r>
              <a:rPr lang="fr-CH" sz="2400" dirty="0">
                <a:solidFill>
                  <a:srgbClr val="000000"/>
                </a:solidFill>
                <a:latin typeface="Calibri"/>
                <a:cs typeface="Calibri"/>
              </a:rPr>
              <a:t> to 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all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companies</a:t>
            </a:r>
            <a:endParaRPr lang="en-GB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6187" y="5301208"/>
            <a:ext cx="60916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Implications: </a:t>
            </a:r>
            <a:r>
              <a:rPr lang="fr-CH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Policies</a:t>
            </a:r>
            <a:r>
              <a:rPr lang="fr-CH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CH" sz="2400" dirty="0">
                <a:solidFill>
                  <a:srgbClr val="000000"/>
                </a:solidFill>
                <a:latin typeface="Calibri"/>
                <a:cs typeface="Calibri"/>
              </a:rPr>
              <a:t>and </a:t>
            </a:r>
            <a:r>
              <a:rPr lang="fr-CH" sz="2400" dirty="0" err="1">
                <a:solidFill>
                  <a:srgbClr val="000000"/>
                </a:solidFill>
                <a:latin typeface="Calibri"/>
                <a:cs typeface="Calibri"/>
              </a:rPr>
              <a:t>processes</a:t>
            </a:r>
            <a:endParaRPr lang="en-GB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31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Be Proactive – ‘Know &amp; Show’</a:t>
            </a:r>
            <a:endParaRPr lang="en-US" sz="3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830888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468C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B41ED-53A5-4455-9815-D00752AD39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9552" y="2978028"/>
            <a:ext cx="3960440" cy="3096344"/>
          </a:xfr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sz="2000" dirty="0">
                <a:latin typeface="Calibri"/>
                <a:cs typeface="Calibri"/>
              </a:rPr>
              <a:t>D</a:t>
            </a:r>
            <a:r>
              <a:rPr lang="en-US" sz="2000" dirty="0" smtClean="0">
                <a:latin typeface="Calibri"/>
                <a:cs typeface="Calibri"/>
              </a:rPr>
              <a:t>ue diligence to identify, prevent, mitigate and account for how impacts are addressed. 4 elements:</a:t>
            </a:r>
          </a:p>
          <a:p>
            <a:pPr marL="514350" indent="-457200" eaLnBrk="1" hangingPunct="1">
              <a:buFont typeface="+mj-lt"/>
              <a:buAutoNum type="arabicPeriod"/>
            </a:pPr>
            <a:r>
              <a:rPr lang="en-US" sz="2000" dirty="0" smtClean="0">
                <a:latin typeface="Calibri"/>
                <a:cs typeface="Calibri"/>
              </a:rPr>
              <a:t>Assessing impacts</a:t>
            </a:r>
          </a:p>
          <a:p>
            <a:pPr marL="514350" indent="-457200" eaLnBrk="1" hangingPunct="1">
              <a:buFont typeface="+mj-lt"/>
              <a:buAutoNum type="arabicPeriod"/>
            </a:pPr>
            <a:r>
              <a:rPr lang="en-US" sz="2000" dirty="0" smtClean="0">
                <a:latin typeface="Calibri"/>
                <a:cs typeface="Calibri"/>
              </a:rPr>
              <a:t>Integrating and acting on findings</a:t>
            </a:r>
          </a:p>
          <a:p>
            <a:pPr marL="514350" indent="-457200" eaLnBrk="1" hangingPunct="1">
              <a:buFont typeface="+mj-lt"/>
              <a:buAutoNum type="arabicPeriod"/>
            </a:pPr>
            <a:r>
              <a:rPr lang="en-US" sz="2000" dirty="0" smtClean="0">
                <a:latin typeface="Calibri"/>
                <a:cs typeface="Calibri"/>
              </a:rPr>
              <a:t>Tracking responses</a:t>
            </a:r>
          </a:p>
          <a:p>
            <a:pPr marL="514350" indent="-457200" eaLnBrk="1" hangingPunct="1">
              <a:buFont typeface="+mj-lt"/>
              <a:buAutoNum type="arabicPeriod"/>
            </a:pPr>
            <a:r>
              <a:rPr lang="en-US" sz="2000" dirty="0" smtClean="0">
                <a:latin typeface="Calibri"/>
                <a:cs typeface="Calibri"/>
              </a:rPr>
              <a:t>Communicating on impacts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4572000" y="2959105"/>
            <a:ext cx="4176465" cy="31341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T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aking 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all necessary and reasonable precautions to prevent harm </a:t>
            </a:r>
            <a:endParaRPr lang="nb-NO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342900" indent="-34290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nb-NO" sz="2000" dirty="0" err="1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nb-NO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hould</a:t>
            </a:r>
            <a:r>
              <a:rPr lang="nb-NO" sz="20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nb-NO" sz="2000" dirty="0">
                <a:solidFill>
                  <a:srgbClr val="000000"/>
                </a:solidFill>
                <a:latin typeface="Calibri"/>
                <a:cs typeface="Calibri"/>
              </a:rPr>
              <a:t>cover impacts caused or contributed to through activities or relationships</a:t>
            </a:r>
          </a:p>
          <a:p>
            <a:pPr marL="342900" indent="-34290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nb-NO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Varies</a:t>
            </a:r>
            <a:r>
              <a:rPr lang="nb-NO" sz="20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nb-NO" sz="2000" dirty="0">
                <a:solidFill>
                  <a:srgbClr val="000000"/>
                </a:solidFill>
                <a:latin typeface="Calibri"/>
                <a:cs typeface="Calibri"/>
              </a:rPr>
              <a:t>according to size, risks, and context</a:t>
            </a:r>
          </a:p>
          <a:p>
            <a:pPr marL="342900" indent="-34290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nb-NO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Calibri"/>
                <a:cs typeface="Calibri"/>
              </a:rPr>
              <a:t>On-going</a:t>
            </a:r>
            <a:endParaRPr lang="nb-NO" sz="2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39552" y="1268760"/>
            <a:ext cx="8208912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sz="2400" dirty="0" smtClean="0">
                <a:solidFill>
                  <a:srgbClr val="000000"/>
                </a:solidFill>
                <a:latin typeface="Calibri"/>
                <a:cs typeface="Calibri"/>
              </a:rPr>
              <a:t>Starting Point: Policy Commitment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U-Turn Arrow 3"/>
          <p:cNvSpPr/>
          <p:nvPr/>
        </p:nvSpPr>
        <p:spPr>
          <a:xfrm>
            <a:off x="2483768" y="1988840"/>
            <a:ext cx="4248472" cy="936104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69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2488</TotalTime>
  <Words>921</Words>
  <Application>Microsoft Office PowerPoint</Application>
  <PresentationFormat>On-screen Show (4:3)</PresentationFormat>
  <Paragraphs>150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7_Default Design</vt:lpstr>
      <vt:lpstr>Business and Human Rights Protect, Respect and Remedy</vt:lpstr>
      <vt:lpstr>UN process 2005-2011</vt:lpstr>
      <vt:lpstr>What to Do – 3 Pillar Framework</vt:lpstr>
      <vt:lpstr>How to Do – Guiding Principles</vt:lpstr>
      <vt:lpstr>Features of the GPs</vt:lpstr>
      <vt:lpstr>State Duty to Protect</vt:lpstr>
      <vt:lpstr>State Duty – 4 Policy Areas</vt:lpstr>
      <vt:lpstr>Corporate Responsibility to Respect</vt:lpstr>
      <vt:lpstr>Be Proactive – ‘Know &amp; Show’</vt:lpstr>
      <vt:lpstr>Access to Remedy</vt:lpstr>
      <vt:lpstr>Criteria for Effective Mechanisms</vt:lpstr>
      <vt:lpstr>Alignment of Standards</vt:lpstr>
      <vt:lpstr>Working Group on B&amp;HR</vt:lpstr>
      <vt:lpstr>PowerPoint Presentation</vt:lpstr>
      <vt:lpstr>PowerPoint Presentation</vt:lpstr>
    </vt:vector>
  </TitlesOfParts>
  <Company>OHCHR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Snapshot: 2011</dc:title>
  <dc:creator>John Grova</dc:creator>
  <cp:lastModifiedBy>Lene WENDLAND</cp:lastModifiedBy>
  <cp:revision>98</cp:revision>
  <dcterms:created xsi:type="dcterms:W3CDTF">2011-10-11T09:48:26Z</dcterms:created>
  <dcterms:modified xsi:type="dcterms:W3CDTF">2013-09-30T11:11:02Z</dcterms:modified>
</cp:coreProperties>
</file>