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69" r:id="rId2"/>
    <p:sldId id="270" r:id="rId3"/>
    <p:sldId id="271" r:id="rId4"/>
    <p:sldId id="272" r:id="rId5"/>
    <p:sldId id="273" r:id="rId6"/>
    <p:sldId id="274" r:id="rId7"/>
    <p:sldId id="275" r:id="rId8"/>
    <p:sldId id="276" r:id="rId9"/>
    <p:sldId id="277" r:id="rId10"/>
    <p:sldId id="278" r:id="rId11"/>
    <p:sldId id="279" r:id="rId12"/>
    <p:sldId id="280" r:id="rId13"/>
    <p:sldId id="260" r:id="rId14"/>
    <p:sldId id="261" r:id="rId15"/>
    <p:sldId id="262" r:id="rId16"/>
    <p:sldId id="263" r:id="rId17"/>
    <p:sldId id="264" r:id="rId18"/>
    <p:sldId id="265" r:id="rId19"/>
    <p:sldId id="266" r:id="rId20"/>
    <p:sldId id="267"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69"/>
            <p14:sldId id="270"/>
            <p14:sldId id="271"/>
            <p14:sldId id="272"/>
            <p14:sldId id="273"/>
            <p14:sldId id="274"/>
            <p14:sldId id="275"/>
            <p14:sldId id="276"/>
            <p14:sldId id="277"/>
            <p14:sldId id="278"/>
            <p14:sldId id="279"/>
            <p14:sldId id="280"/>
            <p14:sldId id="260"/>
            <p14:sldId id="261"/>
            <p14:sldId id="262"/>
            <p14:sldId id="263"/>
            <p14:sldId id="264"/>
            <p14:sldId id="265"/>
            <p14:sldId id="266"/>
            <p14:sldId id="267"/>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96"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6BB100-9A24-4198-BFEF-04967745509D}" type="datetimeFigureOut">
              <a:rPr lang="en-US" smtClean="0"/>
              <a:t>6/10/2014</a:t>
            </a:fld>
            <a:endParaRPr lang="en-US"/>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FA73D88-2173-4D75-A1A8-BFE46E0C9D47}" type="slidenum">
              <a:rPr lang="en-US" smtClean="0"/>
              <a:t>‹#›</a:t>
            </a:fld>
            <a:endParaRPr lang="en-US"/>
          </a:p>
        </p:txBody>
      </p:sp>
    </p:spTree>
    <p:extLst>
      <p:ext uri="{BB962C8B-B14F-4D97-AF65-F5344CB8AC3E}">
        <p14:creationId xmlns:p14="http://schemas.microsoft.com/office/powerpoint/2010/main" val="314930467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683568" y="1772816"/>
            <a:ext cx="7772400" cy="4176464"/>
          </a:xfrm>
        </p:spPr>
        <p:txBody>
          <a:bodyPr>
            <a:normAutofit fontScale="90000"/>
          </a:bodyPr>
          <a:lstStyle/>
          <a:p>
            <a:pPr eaLnBrk="1" hangingPunct="1">
              <a:lnSpc>
                <a:spcPct val="150000"/>
              </a:lnSpc>
            </a:pP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GB" sz="3600" b="1" dirty="0" smtClean="0">
                <a:solidFill>
                  <a:schemeClr val="accent2"/>
                </a:solidFill>
                <a:latin typeface="Arial" charset="0"/>
                <a:cs typeface="Arial" charset="0"/>
              </a:rPr>
              <a:t>CSR Strategy of the EU 2011 - 2014</a:t>
            </a: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a:solidFill>
                  <a:schemeClr val="accent2"/>
                </a:solidFill>
                <a:latin typeface="Arial" charset="0"/>
                <a:cs typeface="Arial" charset="0"/>
              </a:rPr>
              <a:t/>
            </a:r>
            <a:br>
              <a:rPr lang="en-US" altLang="fr-FR" sz="3600" b="1" dirty="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endParaRPr lang="fr-F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endParaRPr lang="de-CH" altLang="fr-FR" sz="2200" dirty="0" smtClean="0">
              <a:latin typeface="Arial" charset="0"/>
            </a:endParaRPr>
          </a:p>
          <a:p>
            <a:pPr>
              <a:buFontTx/>
              <a:buNone/>
            </a:pPr>
            <a:r>
              <a:rPr lang="en-GB" altLang="fr-FR" sz="2200" dirty="0">
                <a:latin typeface="Arial" charset="0"/>
              </a:rPr>
              <a:t>			</a:t>
            </a:r>
          </a:p>
        </p:txBody>
      </p:sp>
    </p:spTree>
    <p:extLst>
      <p:ext uri="{BB962C8B-B14F-4D97-AF65-F5344CB8AC3E}">
        <p14:creationId xmlns:p14="http://schemas.microsoft.com/office/powerpoint/2010/main" val="1417107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000" dirty="0">
                <a:latin typeface="Arial" panose="020B0604020202020204" pitchFamily="34" charset="0"/>
                <a:cs typeface="Arial" panose="020B0604020202020204" pitchFamily="34" charset="0"/>
              </a:rPr>
              <a:t>Aligning EU and global approaches - UN business and human rights framework	</a:t>
            </a:r>
          </a:p>
          <a:p>
            <a:pPr lvl="1"/>
            <a:r>
              <a:rPr lang="en-GB" sz="1600" dirty="0">
                <a:latin typeface="Arial" panose="020B0604020202020204" pitchFamily="34" charset="0"/>
                <a:cs typeface="Arial" panose="020B0604020202020204" pitchFamily="34" charset="0"/>
              </a:rPr>
              <a:t>The EU Commission developed </a:t>
            </a:r>
            <a:r>
              <a:rPr lang="en-GB" sz="1600" b="1" dirty="0">
                <a:latin typeface="Arial" panose="020B0604020202020204" pitchFamily="34" charset="0"/>
                <a:cs typeface="Arial" panose="020B0604020202020204" pitchFamily="34" charset="0"/>
              </a:rPr>
              <a:t>sector guidance on the issue of business and human</a:t>
            </a:r>
            <a:r>
              <a:rPr lang="en-GB" sz="1600" dirty="0">
                <a:latin typeface="Arial" panose="020B0604020202020204" pitchFamily="34" charset="0"/>
                <a:cs typeface="Arial" panose="020B0604020202020204" pitchFamily="34" charset="0"/>
              </a:rPr>
              <a:t> </a:t>
            </a:r>
            <a:r>
              <a:rPr lang="en-GB" sz="1600" b="1" dirty="0">
                <a:latin typeface="Arial" panose="020B0604020202020204" pitchFamily="34" charset="0"/>
                <a:cs typeface="Arial" panose="020B0604020202020204" pitchFamily="34" charset="0"/>
              </a:rPr>
              <a:t>rights</a:t>
            </a:r>
            <a:r>
              <a:rPr lang="en-GB" sz="1600" dirty="0">
                <a:latin typeface="Arial" panose="020B0604020202020204" pitchFamily="34" charset="0"/>
                <a:cs typeface="Arial" panose="020B0604020202020204" pitchFamily="34" charset="0"/>
              </a:rPr>
              <a:t> for the employment and recruitment agencies, ICT, and oil &amp; gas sector, as well as for SMEs.	</a:t>
            </a:r>
          </a:p>
          <a:p>
            <a:pPr lvl="1"/>
            <a:r>
              <a:rPr lang="en-GB" sz="1600" dirty="0">
                <a:latin typeface="Arial" panose="020B0604020202020204" pitchFamily="34" charset="0"/>
                <a:cs typeface="Arial" panose="020B0604020202020204" pitchFamily="34" charset="0"/>
              </a:rPr>
              <a:t>The EU Commission invited EU Member States to develop national plans for implementation of UN Guiding Principles for Business and Human </a:t>
            </a:r>
            <a:r>
              <a:rPr lang="en-GB" sz="1600" dirty="0" smtClean="0">
                <a:latin typeface="Arial" panose="020B0604020202020204" pitchFamily="34" charset="0"/>
                <a:cs typeface="Arial" panose="020B0604020202020204" pitchFamily="34" charset="0"/>
              </a:rPr>
              <a:t>Rights</a:t>
            </a:r>
            <a:r>
              <a:rPr lang="en-GB" sz="1600" dirty="0">
                <a:latin typeface="Arial" panose="020B0604020202020204" pitchFamily="34" charset="0"/>
                <a:cs typeface="Arial" panose="020B0604020202020204" pitchFamily="34" charset="0"/>
              </a:rPr>
              <a:t>.</a:t>
            </a:r>
          </a:p>
          <a:p>
            <a:endParaRPr lang="en-GB" sz="2000"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10</a:t>
            </a:fld>
            <a:endParaRPr lang="fr-FR"/>
          </a:p>
        </p:txBody>
      </p:sp>
    </p:spTree>
    <p:extLst>
      <p:ext uri="{BB962C8B-B14F-4D97-AF65-F5344CB8AC3E}">
        <p14:creationId xmlns:p14="http://schemas.microsoft.com/office/powerpoint/2010/main" val="1477935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196752"/>
            <a:ext cx="7772400" cy="4095750"/>
          </a:xfrm>
        </p:spPr>
        <p:txBody>
          <a:bodyPr/>
          <a:lstStyle/>
          <a:p>
            <a:pPr>
              <a:buNone/>
            </a:pPr>
            <a:endParaRPr lang="en-US" sz="1000" dirty="0">
              <a:latin typeface="Arial" pitchFamily="34" charset="0"/>
              <a:cs typeface="Arial" pitchFamily="34" charset="0"/>
            </a:endParaRPr>
          </a:p>
          <a:p>
            <a:pPr>
              <a:buNone/>
            </a:pPr>
            <a:r>
              <a:rPr lang="en-US" sz="2000" b="1" dirty="0">
                <a:solidFill>
                  <a:schemeClr val="accent2"/>
                </a:solidFill>
                <a:latin typeface="Arial" charset="0"/>
                <a:cs typeface="Arial" charset="0"/>
              </a:rPr>
              <a:t>Next </a:t>
            </a:r>
            <a:r>
              <a:rPr lang="en-US" sz="2000" b="1" dirty="0" smtClean="0">
                <a:solidFill>
                  <a:schemeClr val="accent2"/>
                </a:solidFill>
                <a:latin typeface="Arial" charset="0"/>
                <a:cs typeface="Arial" charset="0"/>
              </a:rPr>
              <a:t>Steps</a:t>
            </a:r>
          </a:p>
          <a:p>
            <a:pPr>
              <a:buNone/>
            </a:pPr>
            <a:endParaRPr lang="en-US" sz="800" b="1" dirty="0">
              <a:solidFill>
                <a:schemeClr val="accent2"/>
              </a:solidFill>
              <a:latin typeface="Arial" charset="0"/>
              <a:cs typeface="Arial" charset="0"/>
            </a:endParaRPr>
          </a:p>
          <a:p>
            <a:pPr eaLnBrk="1" hangingPunct="1"/>
            <a:r>
              <a:rPr lang="de-CH" altLang="de-DE" sz="2000" dirty="0" smtClean="0">
                <a:latin typeface="Arial" panose="020B0604020202020204" pitchFamily="34" charset="0"/>
                <a:cs typeface="Arial" panose="020B0604020202020204" pitchFamily="34" charset="0"/>
              </a:rPr>
              <a:t>In April/May 2014 the EU Commission will launch a new open consultation on the content for a post-2014 CSR Strategy.</a:t>
            </a: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11</a:t>
            </a:fld>
            <a:endParaRPr lang="fr-FR" dirty="0"/>
          </a:p>
        </p:txBody>
      </p:sp>
    </p:spTree>
    <p:extLst>
      <p:ext uri="{BB962C8B-B14F-4D97-AF65-F5344CB8AC3E}">
        <p14:creationId xmlns:p14="http://schemas.microsoft.com/office/powerpoint/2010/main" val="13336599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numéro de diapositive 4"/>
          <p:cNvSpPr>
            <a:spLocks noGrp="1"/>
          </p:cNvSpPr>
          <p:nvPr>
            <p:ph type="sldNum" sz="quarter" idx="12"/>
          </p:nvPr>
        </p:nvSpPr>
        <p:spPr>
          <a:noFill/>
        </p:spPr>
        <p:txBody>
          <a:bodyPr/>
          <a:lstStyle/>
          <a:p>
            <a:fld id="{82EDBBF7-5F3A-459E-8228-1E41DBAB8851}" type="slidenum">
              <a:rPr lang="fr-FR" smtClean="0"/>
              <a:pPr/>
              <a:t>12</a:t>
            </a:fld>
            <a:endParaRPr lang="fr-FR" smtClean="0"/>
          </a:p>
        </p:txBody>
      </p:sp>
      <p:sp>
        <p:nvSpPr>
          <p:cNvPr id="8195" name="Espace réservé du contenu 5"/>
          <p:cNvSpPr>
            <a:spLocks noGrp="1"/>
          </p:cNvSpPr>
          <p:nvPr>
            <p:ph sz="half" idx="1"/>
          </p:nvPr>
        </p:nvSpPr>
        <p:spPr>
          <a:xfrm>
            <a:off x="685800" y="1556792"/>
            <a:ext cx="7600950" cy="4539208"/>
          </a:xfrm>
        </p:spPr>
        <p:txBody>
          <a:bodyPr/>
          <a:lstStyle/>
          <a:p>
            <a:pPr marL="514350" indent="-514350" algn="ctr">
              <a:spcBef>
                <a:spcPts val="1200"/>
              </a:spcBef>
              <a:spcAft>
                <a:spcPts val="600"/>
              </a:spcAft>
              <a:buClr>
                <a:srgbClr val="013A79"/>
              </a:buClr>
              <a:buSzPct val="110000"/>
              <a:buFontTx/>
              <a:buNone/>
              <a:defRPr/>
            </a:pPr>
            <a:endParaRPr lang="en-GB" sz="3200" b="1" dirty="0" smtClean="0">
              <a:solidFill>
                <a:schemeClr val="accent2"/>
              </a:solidFill>
              <a:latin typeface="Arial" pitchFamily="34" charset="0"/>
              <a:cs typeface="Arial" pitchFamily="34" charset="0"/>
            </a:endParaRPr>
          </a:p>
          <a:p>
            <a:pPr marL="514350" indent="-514350" algn="ctr">
              <a:spcBef>
                <a:spcPts val="1200"/>
              </a:spcBef>
              <a:spcAft>
                <a:spcPts val="600"/>
              </a:spcAft>
              <a:buClr>
                <a:srgbClr val="013A79"/>
              </a:buClr>
              <a:buSzPct val="110000"/>
              <a:buFontTx/>
              <a:buNone/>
              <a:defRPr/>
            </a:pPr>
            <a:endParaRPr lang="en-GB" sz="3200" b="1" dirty="0" smtClean="0">
              <a:solidFill>
                <a:schemeClr val="accent2"/>
              </a:solidFill>
              <a:latin typeface="Arial" pitchFamily="34" charset="0"/>
              <a:cs typeface="Arial" pitchFamily="34" charset="0"/>
            </a:endParaRPr>
          </a:p>
          <a:p>
            <a:pPr marL="514350" indent="-514350" algn="ctr">
              <a:spcBef>
                <a:spcPts val="1200"/>
              </a:spcBef>
              <a:spcAft>
                <a:spcPts val="600"/>
              </a:spcAft>
              <a:buClr>
                <a:srgbClr val="013A79"/>
              </a:buClr>
              <a:buSzPct val="110000"/>
              <a:buFontTx/>
              <a:buNone/>
              <a:defRPr/>
            </a:pPr>
            <a:r>
              <a:rPr lang="en-GB" sz="3200" b="1" dirty="0" smtClean="0">
                <a:solidFill>
                  <a:schemeClr val="accent2"/>
                </a:solidFill>
                <a:latin typeface="Arial" pitchFamily="34" charset="0"/>
                <a:cs typeface="Arial" pitchFamily="34" charset="0"/>
              </a:rPr>
              <a:t>Thank </a:t>
            </a:r>
            <a:r>
              <a:rPr lang="en-GB" sz="3200" b="1" dirty="0">
                <a:solidFill>
                  <a:schemeClr val="accent2"/>
                </a:solidFill>
                <a:latin typeface="Arial" pitchFamily="34" charset="0"/>
                <a:cs typeface="Arial" pitchFamily="34" charset="0"/>
              </a:rPr>
              <a:t>you very much </a:t>
            </a:r>
            <a:endParaRPr lang="en-GB" sz="3200" b="1" dirty="0" smtClean="0">
              <a:solidFill>
                <a:schemeClr val="accent2"/>
              </a:solidFill>
              <a:latin typeface="Arial" pitchFamily="34" charset="0"/>
              <a:cs typeface="Arial" pitchFamily="34" charset="0"/>
            </a:endParaRPr>
          </a:p>
          <a:p>
            <a:pPr marL="514350" indent="-514350" algn="ctr">
              <a:spcBef>
                <a:spcPts val="1200"/>
              </a:spcBef>
              <a:spcAft>
                <a:spcPts val="600"/>
              </a:spcAft>
              <a:buClr>
                <a:srgbClr val="013A79"/>
              </a:buClr>
              <a:buSzPct val="110000"/>
              <a:buFontTx/>
              <a:buNone/>
              <a:defRPr/>
            </a:pPr>
            <a:r>
              <a:rPr lang="en-GB" sz="3200" b="1" dirty="0" smtClean="0">
                <a:solidFill>
                  <a:schemeClr val="accent2"/>
                </a:solidFill>
                <a:latin typeface="Arial" pitchFamily="34" charset="0"/>
                <a:cs typeface="Arial" pitchFamily="34" charset="0"/>
              </a:rPr>
              <a:t>for </a:t>
            </a:r>
            <a:r>
              <a:rPr lang="en-GB" sz="3200" b="1" dirty="0">
                <a:solidFill>
                  <a:schemeClr val="accent2"/>
                </a:solidFill>
                <a:latin typeface="Arial" pitchFamily="34" charset="0"/>
                <a:cs typeface="Arial" pitchFamily="34" charset="0"/>
              </a:rPr>
              <a:t>your attention!</a:t>
            </a:r>
          </a:p>
          <a:p>
            <a:pPr marL="514350" indent="-514350">
              <a:spcBef>
                <a:spcPts val="1200"/>
              </a:spcBef>
              <a:spcAft>
                <a:spcPts val="600"/>
              </a:spcAft>
              <a:buClr>
                <a:srgbClr val="013A79"/>
              </a:buClr>
              <a:buSzPct val="110000"/>
              <a:buFontTx/>
              <a:buNone/>
              <a:defRPr/>
            </a:pPr>
            <a:endParaRPr lang="en-GB" sz="4800" b="1" dirty="0">
              <a:latin typeface="Arial" pitchFamily="34" charset="0"/>
              <a:cs typeface="Arial" pitchFamily="34" charset="0"/>
            </a:endParaRPr>
          </a:p>
        </p:txBody>
      </p:sp>
      <p:sp>
        <p:nvSpPr>
          <p:cNvPr id="8196" name="Espace réservé du contenu 8"/>
          <p:cNvSpPr>
            <a:spLocks noGrp="1"/>
          </p:cNvSpPr>
          <p:nvPr>
            <p:ph sz="half" idx="2"/>
          </p:nvPr>
        </p:nvSpPr>
        <p:spPr>
          <a:xfrm flipH="1">
            <a:off x="8715375" y="2000250"/>
            <a:ext cx="46038" cy="4095750"/>
          </a:xfrm>
        </p:spPr>
        <p:txBody>
          <a:bodyPr/>
          <a:lstStyle/>
          <a:p>
            <a:pPr eaLnBrk="1" hangingPunct="1"/>
            <a:endParaRPr lang="fr-CH" smtClean="0"/>
          </a:p>
          <a:p>
            <a:pPr eaLnBrk="1" hangingPunct="1"/>
            <a:endParaRPr lang="fr-FR" smtClean="0"/>
          </a:p>
        </p:txBody>
      </p:sp>
    </p:spTree>
    <p:extLst>
      <p:ext uri="{BB962C8B-B14F-4D97-AF65-F5344CB8AC3E}">
        <p14:creationId xmlns:p14="http://schemas.microsoft.com/office/powerpoint/2010/main" val="24431821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320480"/>
          </a:xfrm>
        </p:spPr>
        <p:txBody>
          <a:bodyPr>
            <a:normAutofit fontScale="92500" lnSpcReduction="20000"/>
          </a:bodyPr>
          <a:lstStyle/>
          <a:p>
            <a:pPr>
              <a:buFontTx/>
              <a:buNone/>
            </a:pPr>
            <a:r>
              <a:rPr lang="de-CH" altLang="fr-FR" sz="2000" b="1" dirty="0" smtClean="0">
                <a:solidFill>
                  <a:schemeClr val="accent2"/>
                </a:solidFill>
                <a:latin typeface="Arial" charset="0"/>
                <a:cs typeface="Arial" charset="0"/>
              </a:rPr>
              <a:t>Context </a:t>
            </a:r>
          </a:p>
          <a:p>
            <a:pPr>
              <a:buNone/>
            </a:pPr>
            <a:endParaRPr lang="de-CH" altLang="fr-FR" sz="800" dirty="0" smtClean="0">
              <a:latin typeface="Arial" charset="0"/>
              <a:cs typeface="Arial" charset="0"/>
            </a:endParaRPr>
          </a:p>
          <a:p>
            <a:pPr eaLnBrk="1" hangingPunct="1"/>
            <a:r>
              <a:rPr lang="en-GB" altLang="de-DE" sz="2000" dirty="0">
                <a:latin typeface="Arial" panose="020B0604020202020204" pitchFamily="34" charset="0"/>
                <a:cs typeface="Arial" panose="020B0604020202020204" pitchFamily="34" charset="0"/>
              </a:rPr>
              <a:t>As part of </a:t>
            </a:r>
            <a:r>
              <a:rPr lang="en-GB" altLang="de-DE" sz="2000" u="sng" dirty="0">
                <a:latin typeface="Arial" panose="020B0604020202020204" pitchFamily="34" charset="0"/>
                <a:cs typeface="Arial" panose="020B0604020202020204" pitchFamily="34" charset="0"/>
              </a:rPr>
              <a:t>“CSR for ALL”</a:t>
            </a:r>
            <a:r>
              <a:rPr lang="en-GB" altLang="de-DE" sz="2000" dirty="0">
                <a:latin typeface="Arial" panose="020B0604020202020204" pitchFamily="34" charset="0"/>
                <a:cs typeface="Arial" panose="020B0604020202020204" pitchFamily="34" charset="0"/>
              </a:rPr>
              <a:t>, an EU-funded project to enhance capacity and build CSR awareness, the IOE has been compiling best practices from companies engaging in CSR. </a:t>
            </a:r>
            <a:br>
              <a:rPr lang="en-GB" altLang="de-DE" sz="2000" dirty="0">
                <a:latin typeface="Arial" panose="020B0604020202020204" pitchFamily="34" charset="0"/>
                <a:cs typeface="Arial" panose="020B0604020202020204" pitchFamily="34" charset="0"/>
              </a:rPr>
            </a:br>
            <a:endParaRPr lang="de-CH" altLang="de-DE" sz="1000" dirty="0">
              <a:latin typeface="Arial" panose="020B0604020202020204" pitchFamily="34" charset="0"/>
              <a:cs typeface="Arial" panose="020B0604020202020204" pitchFamily="34" charset="0"/>
            </a:endParaRPr>
          </a:p>
          <a:p>
            <a:r>
              <a:rPr lang="en-GB" altLang="de-DE" sz="2000" dirty="0" smtClean="0">
                <a:latin typeface="Arial" panose="020B0604020202020204" pitchFamily="34" charset="0"/>
                <a:cs typeface="Arial" panose="020B0604020202020204" pitchFamily="34" charset="0"/>
              </a:rPr>
              <a:t>The background is that in national CSR-surveys </a:t>
            </a:r>
            <a:r>
              <a:rPr lang="en-GB" sz="2000" dirty="0" smtClean="0">
                <a:latin typeface="Arial" panose="020B0604020202020204" pitchFamily="34" charset="0"/>
                <a:cs typeface="Arial" panose="020B0604020202020204" pitchFamily="34" charset="0"/>
              </a:rPr>
              <a:t>in </a:t>
            </a:r>
            <a:r>
              <a:rPr lang="en-GB" sz="2000" dirty="0">
                <a:latin typeface="Arial" panose="020B0604020202020204" pitchFamily="34" charset="0"/>
                <a:cs typeface="Arial" panose="020B0604020202020204" pitchFamily="34" charset="0"/>
              </a:rPr>
              <a:t>Croatia, Macedonia, Montenegro, Romania and </a:t>
            </a:r>
            <a:r>
              <a:rPr lang="en-GB" sz="2000" dirty="0" smtClean="0">
                <a:latin typeface="Arial" panose="020B0604020202020204" pitchFamily="34" charset="0"/>
                <a:cs typeface="Arial" panose="020B0604020202020204" pitchFamily="34" charset="0"/>
              </a:rPr>
              <a:t>Turkey (which were conducted within the </a:t>
            </a:r>
            <a:r>
              <a:rPr lang="en-GB" sz="2000" dirty="0" err="1" smtClean="0">
                <a:latin typeface="Arial" panose="020B0604020202020204" pitchFamily="34" charset="0"/>
                <a:cs typeface="Arial" panose="020B0604020202020204" pitchFamily="34" charset="0"/>
              </a:rPr>
              <a:t>CSRforAll</a:t>
            </a:r>
            <a:r>
              <a:rPr lang="en-GB" sz="2000" dirty="0" smtClean="0">
                <a:latin typeface="Arial" panose="020B0604020202020204" pitchFamily="34" charset="0"/>
                <a:cs typeface="Arial" panose="020B0604020202020204" pitchFamily="34" charset="0"/>
              </a:rPr>
              <a:t> project) many companies stated as major challenge to engage in CSR the uncertainty </a:t>
            </a:r>
            <a:r>
              <a:rPr lang="en-GB" sz="2000" dirty="0">
                <a:latin typeface="Arial" panose="020B0604020202020204" pitchFamily="34" charset="0"/>
                <a:cs typeface="Arial" panose="020B0604020202020204" pitchFamily="34" charset="0"/>
              </a:rPr>
              <a:t>over what a comprehensive CSR policy looks like, or what it should </a:t>
            </a:r>
            <a:r>
              <a:rPr lang="en-GB" sz="2000" dirty="0" smtClean="0">
                <a:latin typeface="Arial" panose="020B0604020202020204" pitchFamily="34" charset="0"/>
                <a:cs typeface="Arial" panose="020B0604020202020204" pitchFamily="34" charset="0"/>
              </a:rPr>
              <a:t>contain.</a:t>
            </a:r>
          </a:p>
          <a:p>
            <a:pPr marL="0" indent="0">
              <a:buNone/>
            </a:pPr>
            <a:endParaRPr lang="en-GB" sz="1000" dirty="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The aim of the best practice compilation is therefore to </a:t>
            </a:r>
            <a:r>
              <a:rPr lang="en-GB" altLang="de-DE" sz="2000" dirty="0">
                <a:latin typeface="Arial" panose="020B0604020202020204" pitchFamily="34" charset="0"/>
                <a:cs typeface="Arial" panose="020B0604020202020204" pitchFamily="34" charset="0"/>
              </a:rPr>
              <a:t>inspire other companies to set up best-in-class CSR programmes and </a:t>
            </a:r>
            <a:r>
              <a:rPr lang="en-GB" altLang="de-DE" sz="2000" dirty="0" smtClean="0">
                <a:latin typeface="Arial" panose="020B0604020202020204" pitchFamily="34" charset="0"/>
                <a:cs typeface="Arial" panose="020B0604020202020204" pitchFamily="34" charset="0"/>
              </a:rPr>
              <a:t>initiatives and to enable them to learn from the experiences from peers.</a:t>
            </a:r>
            <a:endParaRPr lang="en-GB" sz="2000" dirty="0">
              <a:latin typeface="Arial" panose="020B0604020202020204" pitchFamily="34" charset="0"/>
              <a:cs typeface="Arial" panose="020B0604020202020204" pitchFamily="34" charset="0"/>
            </a:endParaRPr>
          </a:p>
          <a:p>
            <a:pPr marL="0" indent="0" eaLnBrk="1" hangingPunct="1">
              <a:buNone/>
            </a:pPr>
            <a:endParaRPr lang="de-CH" altLang="de-DE" sz="2000" dirty="0">
              <a:latin typeface="Arial" panose="020B0604020202020204" pitchFamily="34" charset="0"/>
              <a:cs typeface="Arial" panose="020B0604020202020204" pitchFamily="34" charset="0"/>
            </a:endParaRPr>
          </a:p>
          <a:p>
            <a:pPr>
              <a:buNone/>
            </a:pPr>
            <a:endParaRPr lang="en-US" altLang="fr-FR" sz="2400" dirty="0" smtClean="0">
              <a:latin typeface="Arial" charset="0"/>
              <a:cs typeface="Arial" charset="0"/>
            </a:endParaRPr>
          </a:p>
          <a:p>
            <a:pPr>
              <a:buFontTx/>
              <a:buNone/>
            </a:pPr>
            <a:r>
              <a:rPr lang="en-GB" altLang="fr-FR" sz="2000" dirty="0" smtClean="0">
                <a:latin typeface="Arial" charset="0"/>
                <a:cs typeface="Arial" charset="0"/>
              </a:rPr>
              <a:t> </a:t>
            </a: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13</a:t>
            </a:fld>
            <a:endParaRPr lang="fr-FR" dirty="0"/>
          </a:p>
        </p:txBody>
      </p:sp>
    </p:spTree>
    <p:extLst>
      <p:ext uri="{BB962C8B-B14F-4D97-AF65-F5344CB8AC3E}">
        <p14:creationId xmlns:p14="http://schemas.microsoft.com/office/powerpoint/2010/main" val="37983363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340768"/>
            <a:ext cx="7772400" cy="4095750"/>
          </a:xfrm>
        </p:spPr>
        <p:txBody>
          <a:bodyPr>
            <a:normAutofit fontScale="92500" lnSpcReduction="20000"/>
          </a:bodyPr>
          <a:lstStyle/>
          <a:p>
            <a:r>
              <a:rPr lang="en-GB" sz="2000" dirty="0" smtClean="0">
                <a:latin typeface="Arial" panose="020B0604020202020204" pitchFamily="34" charset="0"/>
                <a:cs typeface="Arial" panose="020B0604020202020204" pitchFamily="34" charset="0"/>
              </a:rPr>
              <a:t>The call for best practice was sent to all project-partner organisations as well as to all 150 IOE member federations around the globe.</a:t>
            </a:r>
          </a:p>
          <a:p>
            <a:pPr marL="0" indent="0">
              <a:buNone/>
            </a:pPr>
            <a:endParaRPr lang="en-GB" sz="8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A clear structure was given to participant with key questions, as for instance: </a:t>
            </a:r>
          </a:p>
          <a:p>
            <a:pPr lvl="1"/>
            <a:r>
              <a:rPr lang="en-GB" sz="1600" dirty="0" smtClean="0">
                <a:latin typeface="Arial" panose="020B0604020202020204" pitchFamily="34" charset="0"/>
                <a:cs typeface="Arial" panose="020B0604020202020204" pitchFamily="34" charset="0"/>
              </a:rPr>
              <a:t>short </a:t>
            </a:r>
            <a:r>
              <a:rPr lang="en-GB" sz="1600" dirty="0">
                <a:latin typeface="Arial" panose="020B0604020202020204" pitchFamily="34" charset="0"/>
                <a:cs typeface="Arial" panose="020B0604020202020204" pitchFamily="34" charset="0"/>
              </a:rPr>
              <a:t>description of the CSR project </a:t>
            </a:r>
          </a:p>
          <a:p>
            <a:pPr lvl="1"/>
            <a:r>
              <a:rPr lang="en-GB" sz="1600" dirty="0" smtClean="0">
                <a:latin typeface="Arial" panose="020B0604020202020204" pitchFamily="34" charset="0"/>
                <a:cs typeface="Arial" panose="020B0604020202020204" pitchFamily="34" charset="0"/>
              </a:rPr>
              <a:t>objective</a:t>
            </a:r>
            <a:r>
              <a:rPr lang="en-GB" sz="1600" dirty="0">
                <a:latin typeface="Arial" panose="020B0604020202020204" pitchFamily="34" charset="0"/>
                <a:cs typeface="Arial" panose="020B0604020202020204" pitchFamily="34" charset="0"/>
              </a:rPr>
              <a:t>, desired outcomes and impact of the project </a:t>
            </a:r>
          </a:p>
          <a:p>
            <a:pPr lvl="1"/>
            <a:r>
              <a:rPr lang="en-GB" sz="1600" dirty="0" smtClean="0">
                <a:latin typeface="Arial" panose="020B0604020202020204" pitchFamily="34" charset="0"/>
                <a:cs typeface="Arial" panose="020B0604020202020204" pitchFamily="34" charset="0"/>
              </a:rPr>
              <a:t>project </a:t>
            </a:r>
            <a:r>
              <a:rPr lang="en-GB" sz="1600" dirty="0">
                <a:latin typeface="Arial" panose="020B0604020202020204" pitchFamily="34" charset="0"/>
                <a:cs typeface="Arial" panose="020B0604020202020204" pitchFamily="34" charset="0"/>
              </a:rPr>
              <a:t>stakeholders (internal and external) </a:t>
            </a:r>
          </a:p>
          <a:p>
            <a:pPr lvl="1"/>
            <a:r>
              <a:rPr lang="en-GB" sz="1600" dirty="0" smtClean="0">
                <a:latin typeface="Arial" panose="020B0604020202020204" pitchFamily="34" charset="0"/>
                <a:cs typeface="Arial" panose="020B0604020202020204" pitchFamily="34" charset="0"/>
              </a:rPr>
              <a:t>geographical </a:t>
            </a:r>
            <a:r>
              <a:rPr lang="en-GB" sz="1600" dirty="0">
                <a:latin typeface="Arial" panose="020B0604020202020204" pitchFamily="34" charset="0"/>
                <a:cs typeface="Arial" panose="020B0604020202020204" pitchFamily="34" charset="0"/>
              </a:rPr>
              <a:t>scope of the project </a:t>
            </a:r>
          </a:p>
          <a:p>
            <a:pPr lvl="1"/>
            <a:r>
              <a:rPr lang="en-GB" sz="1600" dirty="0" smtClean="0">
                <a:latin typeface="Arial" panose="020B0604020202020204" pitchFamily="34" charset="0"/>
                <a:cs typeface="Arial" panose="020B0604020202020204" pitchFamily="34" charset="0"/>
              </a:rPr>
              <a:t>What </a:t>
            </a:r>
            <a:r>
              <a:rPr lang="en-GB" sz="1600" dirty="0">
                <a:latin typeface="Arial" panose="020B0604020202020204" pitchFamily="34" charset="0"/>
                <a:cs typeface="Arial" panose="020B0604020202020204" pitchFamily="34" charset="0"/>
              </a:rPr>
              <a:t>qualifies this project as best practice? </a:t>
            </a:r>
          </a:p>
          <a:p>
            <a:pPr lvl="1"/>
            <a:r>
              <a:rPr lang="en-GB" sz="1600" dirty="0">
                <a:latin typeface="Arial" panose="020B0604020202020204" pitchFamily="34" charset="0"/>
                <a:cs typeface="Arial" panose="020B0604020202020204" pitchFamily="34" charset="0"/>
              </a:rPr>
              <a:t>What were the key success factors of the project? </a:t>
            </a:r>
          </a:p>
          <a:p>
            <a:pPr lvl="1"/>
            <a:r>
              <a:rPr lang="en-GB" sz="1600" dirty="0">
                <a:latin typeface="Arial" panose="020B0604020202020204" pitchFamily="34" charset="0"/>
                <a:cs typeface="Arial" panose="020B0604020202020204" pitchFamily="34" charset="0"/>
              </a:rPr>
              <a:t>What were the challenges and how were they overcome? </a:t>
            </a:r>
          </a:p>
          <a:p>
            <a:pPr lvl="1"/>
            <a:r>
              <a:rPr lang="en-GB" sz="1600" dirty="0">
                <a:latin typeface="Arial" panose="020B0604020202020204" pitchFamily="34" charset="0"/>
                <a:cs typeface="Arial" panose="020B0604020202020204" pitchFamily="34" charset="0"/>
              </a:rPr>
              <a:t>If you had to repeat this initiative/project, what – if anything – would you do differently? </a:t>
            </a:r>
          </a:p>
          <a:p>
            <a:pPr lvl="1"/>
            <a:r>
              <a:rPr lang="en-GB" sz="1600" dirty="0">
                <a:latin typeface="Arial" panose="020B0604020202020204" pitchFamily="34" charset="0"/>
                <a:cs typeface="Arial" panose="020B0604020202020204" pitchFamily="34" charset="0"/>
              </a:rPr>
              <a:t>Describe how this CSR initiative/project aligns with your overall company strategy and how it is embedded into business operations </a:t>
            </a:r>
          </a:p>
          <a:p>
            <a:endParaRPr lang="en-GB" sz="2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14</a:t>
            </a:fld>
            <a:endParaRPr lang="fr-FR"/>
          </a:p>
        </p:txBody>
      </p:sp>
    </p:spTree>
    <p:extLst>
      <p:ext uri="{BB962C8B-B14F-4D97-AF65-F5344CB8AC3E}">
        <p14:creationId xmlns:p14="http://schemas.microsoft.com/office/powerpoint/2010/main" val="2243616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340768"/>
            <a:ext cx="7772400" cy="4320480"/>
          </a:xfrm>
        </p:spPr>
        <p:txBody>
          <a:bodyPr>
            <a:normAutofit fontScale="92500" lnSpcReduction="20000"/>
          </a:bodyPr>
          <a:lstStyle/>
          <a:p>
            <a:pPr eaLnBrk="1" hangingPunct="1">
              <a:defRPr/>
            </a:pPr>
            <a:r>
              <a:rPr lang="en-GB" sz="2000" u="sng" dirty="0" smtClean="0">
                <a:latin typeface="Arial" panose="020B0604020202020204" pitchFamily="34" charset="0"/>
                <a:cs typeface="Arial" panose="020B0604020202020204" pitchFamily="34" charset="0"/>
              </a:rPr>
              <a:t>Topics</a:t>
            </a:r>
            <a:r>
              <a:rPr lang="en-GB" sz="2000" dirty="0" smtClean="0">
                <a:latin typeface="Arial" panose="020B0604020202020204" pitchFamily="34" charset="0"/>
                <a:cs typeface="Arial" panose="020B0604020202020204" pitchFamily="34" charset="0"/>
              </a:rPr>
              <a:t> of particular interest were:</a:t>
            </a:r>
            <a:endParaRPr lang="de-CH" sz="20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Supply chain management</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Due diligence</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Remedy processes</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Stakeholder dialogue</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Anti-corruption</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Freedom of association</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Human rights</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Anti-discrimination</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Child labour</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Trafficking</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Forced labour</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Development</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Occupational Safety and Health</a:t>
            </a:r>
            <a:endParaRPr lang="de-CH" sz="1800" dirty="0">
              <a:latin typeface="Arial" panose="020B0604020202020204" pitchFamily="34" charset="0"/>
              <a:cs typeface="Arial" panose="020B0604020202020204" pitchFamily="34" charset="0"/>
            </a:endParaRPr>
          </a:p>
          <a:p>
            <a:pPr lvl="1" eaLnBrk="1" hangingPunct="1">
              <a:defRPr/>
            </a:pPr>
            <a:r>
              <a:rPr lang="en-GB" sz="1800" dirty="0">
                <a:latin typeface="Arial" panose="020B0604020202020204" pitchFamily="34" charset="0"/>
                <a:cs typeface="Arial" panose="020B0604020202020204" pitchFamily="34" charset="0"/>
              </a:rPr>
              <a:t>Work-life balance of employees</a:t>
            </a:r>
            <a:endParaRPr lang="de-CH" sz="1800" dirty="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15</a:t>
            </a:fld>
            <a:endParaRPr lang="fr-FR" dirty="0"/>
          </a:p>
        </p:txBody>
      </p:sp>
    </p:spTree>
    <p:extLst>
      <p:ext uri="{BB962C8B-B14F-4D97-AF65-F5344CB8AC3E}">
        <p14:creationId xmlns:p14="http://schemas.microsoft.com/office/powerpoint/2010/main" val="12151128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114800"/>
          </a:xfrm>
        </p:spPr>
        <p:txBody>
          <a:bodyPr>
            <a:normAutofit fontScale="85000" lnSpcReduction="20000"/>
          </a:bodyPr>
          <a:lstStyle/>
          <a:p>
            <a:pPr>
              <a:buNone/>
            </a:pPr>
            <a:r>
              <a:rPr lang="en-US" altLang="fr-FR" sz="2000" b="1" dirty="0" smtClean="0">
                <a:solidFill>
                  <a:schemeClr val="accent2"/>
                </a:solidFill>
                <a:latin typeface="Arial" charset="0"/>
                <a:cs typeface="Arial" charset="0"/>
              </a:rPr>
              <a:t>Responses</a:t>
            </a:r>
          </a:p>
          <a:p>
            <a:pPr>
              <a:buNone/>
            </a:pPr>
            <a:endParaRPr lang="en-US" sz="800" dirty="0" smtClean="0">
              <a:latin typeface="Arial" panose="020B0604020202020204" pitchFamily="34" charset="0"/>
              <a:cs typeface="Arial" panose="020B0604020202020204" pitchFamily="34" charset="0"/>
            </a:endParaRPr>
          </a:p>
          <a:p>
            <a:r>
              <a:rPr lang="de-CH" altLang="de-DE" sz="2000" dirty="0" smtClean="0">
                <a:latin typeface="Arial" panose="020B0604020202020204" pitchFamily="34" charset="0"/>
                <a:cs typeface="Arial" panose="020B0604020202020204" pitchFamily="34" charset="0"/>
              </a:rPr>
              <a:t>Until 31 March, a total </a:t>
            </a:r>
            <a:r>
              <a:rPr lang="de-CH" altLang="de-DE" sz="2000" dirty="0">
                <a:latin typeface="Arial" panose="020B0604020202020204" pitchFamily="34" charset="0"/>
                <a:cs typeface="Arial" panose="020B0604020202020204" pitchFamily="34" charset="0"/>
              </a:rPr>
              <a:t>of </a:t>
            </a:r>
            <a:r>
              <a:rPr lang="de-CH" altLang="de-DE" sz="2000" b="1" dirty="0">
                <a:latin typeface="Arial" panose="020B0604020202020204" pitchFamily="34" charset="0"/>
                <a:cs typeface="Arial" panose="020B0604020202020204" pitchFamily="34" charset="0"/>
              </a:rPr>
              <a:t>63 </a:t>
            </a:r>
            <a:r>
              <a:rPr lang="de-CH" altLang="de-DE" sz="2000" dirty="0">
                <a:latin typeface="Arial" panose="020B0604020202020204" pitchFamily="34" charset="0"/>
                <a:cs typeface="Arial" panose="020B0604020202020204" pitchFamily="34" charset="0"/>
              </a:rPr>
              <a:t>best practices from </a:t>
            </a:r>
            <a:r>
              <a:rPr lang="de-CH" altLang="de-DE" sz="2000" b="1" dirty="0">
                <a:latin typeface="Arial" panose="020B0604020202020204" pitchFamily="34" charset="0"/>
                <a:cs typeface="Arial" panose="020B0604020202020204" pitchFamily="34" charset="0"/>
              </a:rPr>
              <a:t>45 </a:t>
            </a:r>
            <a:r>
              <a:rPr lang="de-CH" altLang="de-DE" sz="2000" dirty="0">
                <a:latin typeface="Arial" panose="020B0604020202020204" pitchFamily="34" charset="0"/>
                <a:cs typeface="Arial" panose="020B0604020202020204" pitchFamily="34" charset="0"/>
              </a:rPr>
              <a:t>companies across </a:t>
            </a:r>
            <a:r>
              <a:rPr lang="de-CH" altLang="de-DE" sz="2000" b="1" dirty="0">
                <a:latin typeface="Arial" panose="020B0604020202020204" pitchFamily="34" charset="0"/>
                <a:cs typeface="Arial" panose="020B0604020202020204" pitchFamily="34" charset="0"/>
              </a:rPr>
              <a:t>12</a:t>
            </a:r>
            <a:r>
              <a:rPr lang="de-CH" altLang="de-DE" sz="2000" dirty="0">
                <a:latin typeface="Arial" panose="020B0604020202020204" pitchFamily="34" charset="0"/>
                <a:cs typeface="Arial" panose="020B0604020202020204" pitchFamily="34" charset="0"/>
              </a:rPr>
              <a:t> different countries, in both developed and emerging </a:t>
            </a:r>
            <a:r>
              <a:rPr lang="de-CH" altLang="de-DE" sz="2000" dirty="0" smtClean="0">
                <a:latin typeface="Arial" panose="020B0604020202020204" pitchFamily="34" charset="0"/>
                <a:cs typeface="Arial" panose="020B0604020202020204" pitchFamily="34" charset="0"/>
              </a:rPr>
              <a:t>markets were received.</a:t>
            </a:r>
          </a:p>
          <a:p>
            <a:pPr eaLnBrk="1" hangingPunct="1">
              <a:defRPr/>
            </a:pPr>
            <a:r>
              <a:rPr lang="en-US" sz="2000" dirty="0">
                <a:latin typeface="Arial" panose="020B0604020202020204" pitchFamily="34" charset="0"/>
                <a:cs typeface="Arial" panose="020B0604020202020204" pitchFamily="34" charset="0"/>
              </a:rPr>
              <a:t>Topics covered are:</a:t>
            </a:r>
          </a:p>
          <a:p>
            <a:pPr lvl="1" eaLnBrk="1" hangingPunct="1">
              <a:defRPr/>
            </a:pPr>
            <a:r>
              <a:rPr lang="en-US" sz="1600" dirty="0">
                <a:latin typeface="Arial" panose="020B0604020202020204" pitchFamily="34" charset="0"/>
                <a:cs typeface="Arial" panose="020B0604020202020204" pitchFamily="34" charset="0"/>
              </a:rPr>
              <a:t>Anti-corruption (1)</a:t>
            </a:r>
          </a:p>
          <a:p>
            <a:pPr lvl="1" eaLnBrk="1" hangingPunct="1">
              <a:defRPr/>
            </a:pPr>
            <a:r>
              <a:rPr lang="en-US" sz="1600" dirty="0">
                <a:latin typeface="Arial" panose="020B0604020202020204" pitchFamily="34" charset="0"/>
                <a:cs typeface="Arial" panose="020B0604020202020204" pitchFamily="34" charset="0"/>
              </a:rPr>
              <a:t>Anti-discrimination (4)</a:t>
            </a:r>
          </a:p>
          <a:p>
            <a:pPr lvl="1" eaLnBrk="1" hangingPunct="1">
              <a:defRPr/>
            </a:pPr>
            <a:r>
              <a:rPr lang="en-US" sz="1600" dirty="0">
                <a:latin typeface="Arial" panose="020B0604020202020204" pitchFamily="34" charset="0"/>
                <a:cs typeface="Arial" panose="020B0604020202020204" pitchFamily="34" charset="0"/>
              </a:rPr>
              <a:t>Child </a:t>
            </a:r>
            <a:r>
              <a:rPr lang="en-US" sz="1600" dirty="0" err="1">
                <a:latin typeface="Arial" panose="020B0604020202020204" pitchFamily="34" charset="0"/>
                <a:cs typeface="Arial" panose="020B0604020202020204" pitchFamily="34" charset="0"/>
              </a:rPr>
              <a:t>Labour</a:t>
            </a:r>
            <a:r>
              <a:rPr lang="en-US" sz="1600" dirty="0">
                <a:latin typeface="Arial" panose="020B0604020202020204" pitchFamily="34" charset="0"/>
                <a:cs typeface="Arial" panose="020B0604020202020204" pitchFamily="34" charset="0"/>
              </a:rPr>
              <a:t> (1)</a:t>
            </a:r>
          </a:p>
          <a:p>
            <a:pPr lvl="1" eaLnBrk="1" hangingPunct="1">
              <a:defRPr/>
            </a:pPr>
            <a:r>
              <a:rPr lang="en-US" sz="1600" dirty="0">
                <a:latin typeface="Arial" panose="020B0604020202020204" pitchFamily="34" charset="0"/>
                <a:cs typeface="Arial" panose="020B0604020202020204" pitchFamily="34" charset="0"/>
              </a:rPr>
              <a:t>Development (19)</a:t>
            </a:r>
          </a:p>
          <a:p>
            <a:pPr lvl="1" eaLnBrk="1" hangingPunct="1">
              <a:defRPr/>
            </a:pPr>
            <a:r>
              <a:rPr lang="en-US" sz="1600" dirty="0">
                <a:latin typeface="Arial" panose="020B0604020202020204" pitchFamily="34" charset="0"/>
                <a:cs typeface="Arial" panose="020B0604020202020204" pitchFamily="34" charset="0"/>
              </a:rPr>
              <a:t>Development – Employee Engagement (4)</a:t>
            </a:r>
          </a:p>
          <a:p>
            <a:pPr lvl="1" eaLnBrk="1" hangingPunct="1">
              <a:defRPr/>
            </a:pPr>
            <a:r>
              <a:rPr lang="en-US" sz="1600" dirty="0">
                <a:latin typeface="Arial" panose="020B0604020202020204" pitchFamily="34" charset="0"/>
                <a:cs typeface="Arial" panose="020B0604020202020204" pitchFamily="34" charset="0"/>
              </a:rPr>
              <a:t>Due Diligence (1)</a:t>
            </a:r>
          </a:p>
          <a:p>
            <a:pPr lvl="1" eaLnBrk="1" hangingPunct="1">
              <a:defRPr/>
            </a:pPr>
            <a:r>
              <a:rPr lang="en-US" sz="1600" dirty="0">
                <a:latin typeface="Arial" panose="020B0604020202020204" pitchFamily="34" charset="0"/>
                <a:cs typeface="Arial" panose="020B0604020202020204" pitchFamily="34" charset="0"/>
              </a:rPr>
              <a:t>Environmental Protection (6)</a:t>
            </a:r>
          </a:p>
          <a:p>
            <a:pPr lvl="1" eaLnBrk="1" hangingPunct="1">
              <a:defRPr/>
            </a:pPr>
            <a:r>
              <a:rPr lang="en-US" sz="1600" dirty="0">
                <a:latin typeface="Arial" panose="020B0604020202020204" pitchFamily="34" charset="0"/>
                <a:cs typeface="Arial" panose="020B0604020202020204" pitchFamily="34" charset="0"/>
              </a:rPr>
              <a:t>Human Rights (3)</a:t>
            </a:r>
          </a:p>
          <a:p>
            <a:pPr lvl="1" eaLnBrk="1" hangingPunct="1">
              <a:defRPr/>
            </a:pPr>
            <a:r>
              <a:rPr lang="en-US" sz="1600" dirty="0">
                <a:latin typeface="Arial" panose="020B0604020202020204" pitchFamily="34" charset="0"/>
                <a:cs typeface="Arial" panose="020B0604020202020204" pitchFamily="34" charset="0"/>
              </a:rPr>
              <a:t>OSH (3)</a:t>
            </a:r>
          </a:p>
          <a:p>
            <a:pPr lvl="1" eaLnBrk="1" hangingPunct="1">
              <a:defRPr/>
            </a:pPr>
            <a:r>
              <a:rPr lang="en-US" sz="1600" dirty="0">
                <a:latin typeface="Arial" panose="020B0604020202020204" pitchFamily="34" charset="0"/>
                <a:cs typeface="Arial" panose="020B0604020202020204" pitchFamily="34" charset="0"/>
              </a:rPr>
              <a:t>Stakeholder Dialogue (2)</a:t>
            </a:r>
          </a:p>
          <a:p>
            <a:pPr lvl="1" eaLnBrk="1" hangingPunct="1">
              <a:defRPr/>
            </a:pPr>
            <a:r>
              <a:rPr lang="en-US" sz="1600" dirty="0">
                <a:latin typeface="Arial" panose="020B0604020202020204" pitchFamily="34" charset="0"/>
                <a:cs typeface="Arial" panose="020B0604020202020204" pitchFamily="34" charset="0"/>
              </a:rPr>
              <a:t>Supply chain (1)</a:t>
            </a:r>
          </a:p>
          <a:p>
            <a:pPr lvl="1" eaLnBrk="1" hangingPunct="1">
              <a:defRPr/>
            </a:pPr>
            <a:r>
              <a:rPr lang="en-US" sz="1600" dirty="0">
                <a:latin typeface="Arial" panose="020B0604020202020204" pitchFamily="34" charset="0"/>
                <a:cs typeface="Arial" panose="020B0604020202020204" pitchFamily="34" charset="0"/>
              </a:rPr>
              <a:t>Work/Life Balance (1)</a:t>
            </a:r>
            <a:br>
              <a:rPr lang="en-US" sz="1600" dirty="0">
                <a:latin typeface="Arial" panose="020B0604020202020204" pitchFamily="34" charset="0"/>
                <a:cs typeface="Arial" panose="020B0604020202020204" pitchFamily="34" charset="0"/>
              </a:rPr>
            </a:br>
            <a:endParaRPr lang="en-US" sz="1600" dirty="0">
              <a:latin typeface="Arial" panose="020B0604020202020204" pitchFamily="34" charset="0"/>
              <a:cs typeface="Arial" panose="020B0604020202020204" pitchFamily="34" charset="0"/>
            </a:endParaRPr>
          </a:p>
          <a:p>
            <a:endParaRPr lang="de-CH" altLang="de-DE" sz="2000" dirty="0" smtClean="0">
              <a:latin typeface="Arial" panose="020B0604020202020204" pitchFamily="34" charset="0"/>
              <a:cs typeface="Arial" panose="020B0604020202020204" pitchFamily="34" charset="0"/>
            </a:endParaRPr>
          </a:p>
          <a:p>
            <a:endParaRPr lang="en-US" sz="2000" dirty="0" smtClean="0">
              <a:latin typeface="Arial" pitchFamily="34" charset="0"/>
              <a:cs typeface="Arial" pitchFamily="34" charset="0"/>
            </a:endParaRPr>
          </a:p>
          <a:p>
            <a:pPr>
              <a:defRPr/>
            </a:pPr>
            <a:endParaRPr lang="de-CH" sz="2000" dirty="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16</a:t>
            </a:fld>
            <a:endParaRPr lang="fr-FR" dirty="0"/>
          </a:p>
        </p:txBody>
      </p:sp>
    </p:spTree>
    <p:extLst>
      <p:ext uri="{BB962C8B-B14F-4D97-AF65-F5344CB8AC3E}">
        <p14:creationId xmlns:p14="http://schemas.microsoft.com/office/powerpoint/2010/main" val="7312495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340768"/>
            <a:ext cx="7772400" cy="4114800"/>
          </a:xfrm>
        </p:spPr>
        <p:txBody>
          <a:bodyPr>
            <a:normAutofit fontScale="85000" lnSpcReduction="10000"/>
          </a:bodyPr>
          <a:lstStyle/>
          <a:p>
            <a:pPr>
              <a:buNone/>
            </a:pPr>
            <a:r>
              <a:rPr lang="en-US" altLang="fr-FR" sz="2000" b="1" dirty="0" smtClean="0">
                <a:solidFill>
                  <a:schemeClr val="accent2"/>
                </a:solidFill>
                <a:latin typeface="Arial" charset="0"/>
                <a:cs typeface="Arial" charset="0"/>
              </a:rPr>
              <a:t>First preliminary observations</a:t>
            </a:r>
            <a:endParaRPr lang="en-US" altLang="fr-FR" sz="2000" b="1" dirty="0">
              <a:solidFill>
                <a:schemeClr val="accent2"/>
              </a:solidFill>
              <a:latin typeface="Arial" charset="0"/>
              <a:cs typeface="Arial" charset="0"/>
            </a:endParaRPr>
          </a:p>
          <a:p>
            <a:pPr>
              <a:buNone/>
            </a:pPr>
            <a:endParaRPr lang="en-US" sz="800" dirty="0" smtClean="0">
              <a:latin typeface="Arial" pitchFamily="34" charset="0"/>
              <a:cs typeface="Arial" pitchFamily="34" charset="0"/>
            </a:endParaRPr>
          </a:p>
          <a:p>
            <a:pPr eaLnBrk="1" hangingPunct="1"/>
            <a:r>
              <a:rPr lang="en-GB" altLang="de-DE" sz="2000" u="sng" dirty="0">
                <a:latin typeface="Arial" panose="020B0604020202020204" pitchFamily="34" charset="0"/>
                <a:cs typeface="Arial" panose="020B0604020202020204" pitchFamily="34" charset="0"/>
              </a:rPr>
              <a:t>Development and local community support</a:t>
            </a:r>
            <a:r>
              <a:rPr lang="en-GB" altLang="de-DE" sz="2000" dirty="0">
                <a:latin typeface="Arial" panose="020B0604020202020204" pitchFamily="34" charset="0"/>
                <a:cs typeface="Arial" panose="020B0604020202020204" pitchFamily="34" charset="0"/>
              </a:rPr>
              <a:t> seem to be a key priority. Most best practices submitted were in this field. The current CSR understanding </a:t>
            </a:r>
            <a:r>
              <a:rPr lang="en-GB" altLang="de-DE" sz="2000" dirty="0" smtClean="0">
                <a:latin typeface="Arial" panose="020B0604020202020204" pitchFamily="34" charset="0"/>
                <a:cs typeface="Arial" panose="020B0604020202020204" pitchFamily="34" charset="0"/>
              </a:rPr>
              <a:t>seems to be </a:t>
            </a:r>
            <a:r>
              <a:rPr lang="en-GB" altLang="de-DE" sz="2000" dirty="0">
                <a:latin typeface="Arial" panose="020B0604020202020204" pitchFamily="34" charset="0"/>
                <a:cs typeface="Arial" panose="020B0604020202020204" pitchFamily="34" charset="0"/>
              </a:rPr>
              <a:t>still closely linked to philanthropy / charity / volunteering</a:t>
            </a:r>
            <a:r>
              <a:rPr lang="en-GB" altLang="de-DE" sz="2000" dirty="0" smtClean="0">
                <a:latin typeface="Arial" panose="020B0604020202020204" pitchFamily="34" charset="0"/>
                <a:cs typeface="Arial" panose="020B0604020202020204" pitchFamily="34" charset="0"/>
              </a:rPr>
              <a:t>.</a:t>
            </a:r>
          </a:p>
          <a:p>
            <a:pPr marL="0" indent="0" eaLnBrk="1" hangingPunct="1">
              <a:buNone/>
            </a:pPr>
            <a:endParaRPr lang="en-GB" altLang="de-DE" sz="800" dirty="0">
              <a:latin typeface="Arial" panose="020B0604020202020204" pitchFamily="34" charset="0"/>
              <a:cs typeface="Arial" panose="020B0604020202020204" pitchFamily="34" charset="0"/>
            </a:endParaRPr>
          </a:p>
          <a:p>
            <a:pPr eaLnBrk="1" hangingPunct="1"/>
            <a:r>
              <a:rPr lang="en-GB" altLang="de-DE" sz="2000" dirty="0">
                <a:latin typeface="Arial" panose="020B0604020202020204" pitchFamily="34" charset="0"/>
                <a:cs typeface="Arial" panose="020B0604020202020204" pitchFamily="34" charset="0"/>
              </a:rPr>
              <a:t>Companies submitted their best practices with a lot of pride and passion. </a:t>
            </a:r>
            <a:r>
              <a:rPr lang="en-GB" altLang="de-DE" sz="2000" u="sng" dirty="0">
                <a:latin typeface="Arial" panose="020B0604020202020204" pitchFamily="34" charset="0"/>
                <a:cs typeface="Arial" panose="020B0604020202020204" pitchFamily="34" charset="0"/>
              </a:rPr>
              <a:t>CSR drives engagement</a:t>
            </a:r>
            <a:r>
              <a:rPr lang="en-GB" altLang="de-DE" sz="2000" dirty="0" smtClean="0">
                <a:latin typeface="Arial" panose="020B0604020202020204" pitchFamily="34" charset="0"/>
                <a:cs typeface="Arial" panose="020B0604020202020204" pitchFamily="34" charset="0"/>
              </a:rPr>
              <a:t>.</a:t>
            </a:r>
          </a:p>
          <a:p>
            <a:pPr marL="0" indent="0" eaLnBrk="1" hangingPunct="1">
              <a:buNone/>
            </a:pPr>
            <a:endParaRPr lang="en-GB" altLang="de-DE" sz="800" dirty="0">
              <a:latin typeface="Arial" panose="020B0604020202020204" pitchFamily="34" charset="0"/>
              <a:cs typeface="Arial" panose="020B0604020202020204" pitchFamily="34" charset="0"/>
            </a:endParaRPr>
          </a:p>
          <a:p>
            <a:pPr eaLnBrk="1" hangingPunct="1"/>
            <a:r>
              <a:rPr lang="en-GB" altLang="de-DE" sz="2000" dirty="0">
                <a:latin typeface="Arial" panose="020B0604020202020204" pitchFamily="34" charset="0"/>
                <a:cs typeface="Arial" panose="020B0604020202020204" pitchFamily="34" charset="0"/>
              </a:rPr>
              <a:t>Most projects are started out of an opportunity, an idea – there is </a:t>
            </a:r>
            <a:r>
              <a:rPr lang="en-GB" altLang="de-DE" sz="2000" u="sng" dirty="0">
                <a:latin typeface="Arial" panose="020B0604020202020204" pitchFamily="34" charset="0"/>
                <a:cs typeface="Arial" panose="020B0604020202020204" pitchFamily="34" charset="0"/>
              </a:rPr>
              <a:t>limited reflection </a:t>
            </a:r>
            <a:r>
              <a:rPr lang="en-GB" altLang="de-DE" sz="2000" dirty="0">
                <a:latin typeface="Arial" panose="020B0604020202020204" pitchFamily="34" charset="0"/>
                <a:cs typeface="Arial" panose="020B0604020202020204" pitchFamily="34" charset="0"/>
              </a:rPr>
              <a:t>on why certain initiatives are started, what makes them successful, and how the overall CSR strategy should look like</a:t>
            </a:r>
            <a:r>
              <a:rPr lang="en-GB" altLang="de-DE" sz="2000" dirty="0" smtClean="0">
                <a:latin typeface="Arial" panose="020B0604020202020204" pitchFamily="34" charset="0"/>
                <a:cs typeface="Arial" panose="020B0604020202020204" pitchFamily="34" charset="0"/>
              </a:rPr>
              <a:t>.</a:t>
            </a:r>
          </a:p>
          <a:p>
            <a:pPr marL="0" indent="0" eaLnBrk="1" hangingPunct="1">
              <a:buNone/>
            </a:pPr>
            <a:endParaRPr lang="en-GB" altLang="de-DE" sz="800" dirty="0">
              <a:latin typeface="Arial" panose="020B0604020202020204" pitchFamily="34" charset="0"/>
              <a:cs typeface="Arial" panose="020B0604020202020204" pitchFamily="34" charset="0"/>
            </a:endParaRPr>
          </a:p>
          <a:p>
            <a:pPr eaLnBrk="1" hangingPunct="1"/>
            <a:r>
              <a:rPr lang="en-GB" altLang="de-DE" sz="2000" dirty="0">
                <a:latin typeface="Arial" panose="020B0604020202020204" pitchFamily="34" charset="0"/>
                <a:cs typeface="Arial" panose="020B0604020202020204" pitchFamily="34" charset="0"/>
              </a:rPr>
              <a:t>CSR happens in companies of different sizes (from SME to MNEs). MNEs have more </a:t>
            </a:r>
            <a:r>
              <a:rPr lang="en-GB" altLang="de-DE" sz="2000" u="sng" dirty="0">
                <a:latin typeface="Arial" panose="020B0604020202020204" pitchFamily="34" charset="0"/>
                <a:cs typeface="Arial" panose="020B0604020202020204" pitchFamily="34" charset="0"/>
              </a:rPr>
              <a:t>systematic approaches</a:t>
            </a:r>
            <a:r>
              <a:rPr lang="en-GB" altLang="de-DE" sz="2000" dirty="0">
                <a:latin typeface="Arial" panose="020B0604020202020204" pitchFamily="34" charset="0"/>
                <a:cs typeface="Arial" panose="020B0604020202020204" pitchFamily="34" charset="0"/>
              </a:rPr>
              <a:t> and seem to be more familiar with the relevant guidelines and frameworks (UN Global Compact, GRI, </a:t>
            </a:r>
            <a:r>
              <a:rPr lang="en-GB" altLang="de-DE" sz="2000" dirty="0" err="1">
                <a:latin typeface="Arial" panose="020B0604020202020204" pitchFamily="34" charset="0"/>
                <a:cs typeface="Arial" panose="020B0604020202020204" pitchFamily="34" charset="0"/>
              </a:rPr>
              <a:t>etc</a:t>
            </a:r>
            <a:r>
              <a:rPr lang="en-GB" altLang="de-DE" sz="2000" dirty="0">
                <a:latin typeface="Arial" panose="020B0604020202020204" pitchFamily="34" charset="0"/>
                <a:cs typeface="Arial" panose="020B0604020202020204" pitchFamily="34" charset="0"/>
              </a:rPr>
              <a:t>)</a:t>
            </a:r>
            <a:endParaRPr lang="de-CH" altLang="de-DE" sz="2000" dirty="0">
              <a:latin typeface="Arial" panose="020B0604020202020204" pitchFamily="34" charset="0"/>
              <a:cs typeface="Arial" panose="020B0604020202020204" pitchFamily="34" charset="0"/>
            </a:endParaRPr>
          </a:p>
          <a:p>
            <a:pPr>
              <a:defRPr/>
            </a:pPr>
            <a:endParaRPr lang="de-CH" dirty="0" smtClean="0"/>
          </a:p>
          <a:p>
            <a:pPr>
              <a:defRPr/>
            </a:pPr>
            <a:endParaRPr lang="de-CH" dirty="0"/>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17</a:t>
            </a:fld>
            <a:endParaRPr lang="fr-FR" dirty="0"/>
          </a:p>
        </p:txBody>
      </p:sp>
    </p:spTree>
    <p:extLst>
      <p:ext uri="{BB962C8B-B14F-4D97-AF65-F5344CB8AC3E}">
        <p14:creationId xmlns:p14="http://schemas.microsoft.com/office/powerpoint/2010/main" val="19319875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Inhaltsplatzhalter 2"/>
          <p:cNvSpPr>
            <a:spLocks noGrp="1"/>
          </p:cNvSpPr>
          <p:nvPr>
            <p:ph idx="1"/>
          </p:nvPr>
        </p:nvSpPr>
        <p:spPr>
          <a:xfrm>
            <a:off x="684213" y="1412875"/>
            <a:ext cx="7772400" cy="4114800"/>
          </a:xfrm>
        </p:spPr>
        <p:txBody>
          <a:bodyPr/>
          <a:lstStyle/>
          <a:p>
            <a:pPr>
              <a:buNone/>
            </a:pPr>
            <a:r>
              <a:rPr lang="en-US" altLang="fr-FR" sz="2000" b="1" dirty="0" smtClean="0">
                <a:solidFill>
                  <a:schemeClr val="accent2"/>
                </a:solidFill>
                <a:latin typeface="Arial" charset="0"/>
                <a:cs typeface="Arial" charset="0"/>
              </a:rPr>
              <a:t>Success Factors </a:t>
            </a:r>
          </a:p>
          <a:p>
            <a:pPr>
              <a:buNone/>
            </a:pPr>
            <a:endParaRPr lang="en-US" sz="800" dirty="0" smtClean="0">
              <a:latin typeface="Arial" pitchFamily="34" charset="0"/>
              <a:cs typeface="Arial" pitchFamily="34" charset="0"/>
            </a:endParaRPr>
          </a:p>
          <a:p>
            <a:pPr eaLnBrk="1" hangingPunct="1">
              <a:defRPr/>
            </a:pPr>
            <a:r>
              <a:rPr lang="en-GB" sz="2000" u="sng" dirty="0">
                <a:latin typeface="Arial" panose="020B0604020202020204" pitchFamily="34" charset="0"/>
                <a:cs typeface="Arial" panose="020B0604020202020204" pitchFamily="34" charset="0"/>
              </a:rPr>
              <a:t>Communication and Stakeholder Involvement </a:t>
            </a:r>
            <a:r>
              <a:rPr lang="en-GB" sz="2000" dirty="0">
                <a:latin typeface="Arial" panose="020B0604020202020204" pitchFamily="34" charset="0"/>
                <a:cs typeface="Arial" panose="020B0604020202020204" pitchFamily="34" charset="0"/>
              </a:rPr>
              <a:t>have been described as a success factor in the majority of the projects. They are important at all stages of a project</a:t>
            </a:r>
            <a:r>
              <a:rPr lang="en-GB" sz="2000" dirty="0" smtClean="0">
                <a:latin typeface="Arial" panose="020B0604020202020204" pitchFamily="34" charset="0"/>
                <a:cs typeface="Arial" panose="020B0604020202020204" pitchFamily="34" charset="0"/>
              </a:rPr>
              <a:t>.</a:t>
            </a:r>
          </a:p>
          <a:p>
            <a:pPr marL="0" indent="0" eaLnBrk="1" hangingPunct="1">
              <a:buNone/>
              <a:defRPr/>
            </a:pPr>
            <a:endParaRPr lang="en-GB" sz="800" dirty="0">
              <a:latin typeface="Arial" panose="020B0604020202020204" pitchFamily="34" charset="0"/>
              <a:cs typeface="Arial" panose="020B0604020202020204" pitchFamily="34" charset="0"/>
            </a:endParaRPr>
          </a:p>
          <a:p>
            <a:pPr eaLnBrk="1" hangingPunct="1">
              <a:defRPr/>
            </a:pPr>
            <a:r>
              <a:rPr lang="en-GB" sz="2000" u="sng" dirty="0">
                <a:latin typeface="Arial" panose="020B0604020202020204" pitchFamily="34" charset="0"/>
                <a:cs typeface="Arial" panose="020B0604020202020204" pitchFamily="34" charset="0"/>
              </a:rPr>
              <a:t>Sponsorship of senior management</a:t>
            </a:r>
            <a:r>
              <a:rPr lang="en-GB" sz="2000" dirty="0">
                <a:latin typeface="Arial" panose="020B0604020202020204" pitchFamily="34" charset="0"/>
                <a:cs typeface="Arial" panose="020B0604020202020204" pitchFamily="34" charset="0"/>
              </a:rPr>
              <a:t> makes success more </a:t>
            </a:r>
            <a:r>
              <a:rPr lang="en-GB" sz="2000" dirty="0" smtClean="0">
                <a:latin typeface="Arial" panose="020B0604020202020204" pitchFamily="34" charset="0"/>
                <a:cs typeface="Arial" panose="020B0604020202020204" pitchFamily="34" charset="0"/>
              </a:rPr>
              <a:t>likely.</a:t>
            </a:r>
          </a:p>
          <a:p>
            <a:pPr marL="0" indent="0" eaLnBrk="1" hangingPunct="1">
              <a:buNone/>
              <a:defRPr/>
            </a:pPr>
            <a:endParaRPr lang="en-GB" sz="800" dirty="0">
              <a:latin typeface="Arial" panose="020B0604020202020204" pitchFamily="34" charset="0"/>
              <a:cs typeface="Arial" panose="020B0604020202020204" pitchFamily="34" charset="0"/>
            </a:endParaRPr>
          </a:p>
          <a:p>
            <a:pPr eaLnBrk="1" hangingPunct="1">
              <a:defRPr/>
            </a:pPr>
            <a:r>
              <a:rPr lang="en-GB" sz="2000" dirty="0">
                <a:latin typeface="Arial" panose="020B0604020202020204" pitchFamily="34" charset="0"/>
                <a:cs typeface="Arial" panose="020B0604020202020204" pitchFamily="34" charset="0"/>
              </a:rPr>
              <a:t>A </a:t>
            </a:r>
            <a:r>
              <a:rPr lang="en-GB" sz="2000" u="sng" dirty="0">
                <a:latin typeface="Arial" panose="020B0604020202020204" pitchFamily="34" charset="0"/>
                <a:cs typeface="Arial" panose="020B0604020202020204" pitchFamily="34" charset="0"/>
              </a:rPr>
              <a:t>link to the community </a:t>
            </a:r>
            <a:r>
              <a:rPr lang="en-GB" sz="2000" dirty="0">
                <a:latin typeface="Arial" panose="020B0604020202020204" pitchFamily="34" charset="0"/>
                <a:cs typeface="Arial" panose="020B0604020202020204" pitchFamily="34" charset="0"/>
              </a:rPr>
              <a:t>(the national environment) that the company operates in and a </a:t>
            </a:r>
            <a:r>
              <a:rPr lang="en-GB" sz="2000" u="sng" dirty="0">
                <a:latin typeface="Arial" panose="020B0604020202020204" pitchFamily="34" charset="0"/>
                <a:cs typeface="Arial" panose="020B0604020202020204" pitchFamily="34" charset="0"/>
              </a:rPr>
              <a:t>link to the company’s business</a:t>
            </a:r>
            <a:r>
              <a:rPr lang="en-GB" sz="2000" dirty="0">
                <a:latin typeface="Arial" panose="020B0604020202020204" pitchFamily="34" charset="0"/>
                <a:cs typeface="Arial" panose="020B0604020202020204" pitchFamily="34" charset="0"/>
              </a:rPr>
              <a:t> are important</a:t>
            </a:r>
            <a:r>
              <a:rPr lang="en-GB" sz="2000" dirty="0" smtClean="0">
                <a:latin typeface="Arial" panose="020B0604020202020204" pitchFamily="34" charset="0"/>
                <a:cs typeface="Arial" panose="020B0604020202020204" pitchFamily="34" charset="0"/>
              </a:rPr>
              <a:t>.</a:t>
            </a:r>
          </a:p>
          <a:p>
            <a:pPr marL="0" indent="0" eaLnBrk="1" hangingPunct="1">
              <a:buNone/>
              <a:defRPr/>
            </a:pPr>
            <a:endParaRPr lang="en-GB" sz="800" dirty="0">
              <a:latin typeface="Arial" panose="020B0604020202020204" pitchFamily="34" charset="0"/>
              <a:cs typeface="Arial" panose="020B0604020202020204" pitchFamily="34" charset="0"/>
            </a:endParaRPr>
          </a:p>
          <a:p>
            <a:pPr eaLnBrk="1" hangingPunct="1">
              <a:defRPr/>
            </a:pPr>
            <a:r>
              <a:rPr lang="en-GB" sz="2000" dirty="0">
                <a:latin typeface="Arial" panose="020B0604020202020204" pitchFamily="34" charset="0"/>
                <a:cs typeface="Arial" panose="020B0604020202020204" pitchFamily="34" charset="0"/>
              </a:rPr>
              <a:t>A </a:t>
            </a:r>
            <a:r>
              <a:rPr lang="en-GB" sz="2000" u="sng" dirty="0">
                <a:latin typeface="Arial" panose="020B0604020202020204" pitchFamily="34" charset="0"/>
                <a:cs typeface="Arial" panose="020B0604020202020204" pitchFamily="34" charset="0"/>
              </a:rPr>
              <a:t>proper understanding of the issues addressed </a:t>
            </a:r>
            <a:r>
              <a:rPr lang="en-GB" sz="2000" dirty="0">
                <a:latin typeface="Arial" panose="020B0604020202020204" pitchFamily="34" charset="0"/>
                <a:cs typeface="Arial" panose="020B0604020202020204" pitchFamily="34" charset="0"/>
              </a:rPr>
              <a:t>by </a:t>
            </a:r>
            <a:r>
              <a:rPr lang="en-GB" sz="2000" dirty="0" smtClean="0">
                <a:latin typeface="Arial" panose="020B0604020202020204" pitchFamily="34" charset="0"/>
                <a:cs typeface="Arial" panose="020B0604020202020204" pitchFamily="34" charset="0"/>
              </a:rPr>
              <a:t>CSR </a:t>
            </a:r>
            <a:r>
              <a:rPr lang="en-GB" sz="2000" u="sng" dirty="0" smtClean="0">
                <a:latin typeface="Arial" panose="020B0604020202020204" pitchFamily="34" charset="0"/>
                <a:cs typeface="Arial" panose="020B0604020202020204" pitchFamily="34" charset="0"/>
              </a:rPr>
              <a:t>and </a:t>
            </a:r>
            <a:r>
              <a:rPr lang="en-GB" sz="2000" u="sng" dirty="0">
                <a:latin typeface="Arial" panose="020B0604020202020204" pitchFamily="34" charset="0"/>
                <a:cs typeface="Arial" panose="020B0604020202020204" pitchFamily="34" charset="0"/>
              </a:rPr>
              <a:t>expertise </a:t>
            </a:r>
            <a:r>
              <a:rPr lang="en-GB" sz="2000" dirty="0">
                <a:latin typeface="Arial" panose="020B0604020202020204" pitchFamily="34" charset="0"/>
                <a:cs typeface="Arial" panose="020B0604020202020204" pitchFamily="34" charset="0"/>
              </a:rPr>
              <a:t>are often rated as success factor</a:t>
            </a:r>
            <a:r>
              <a:rPr lang="en-GB" sz="2000" dirty="0" smtClean="0">
                <a:latin typeface="Arial" panose="020B0604020202020204" pitchFamily="34" charset="0"/>
                <a:cs typeface="Arial" panose="020B0604020202020204" pitchFamily="34" charset="0"/>
              </a:rPr>
              <a:t>.</a:t>
            </a:r>
          </a:p>
          <a:p>
            <a:pPr marL="0" indent="0" eaLnBrk="1" hangingPunct="1">
              <a:buNone/>
              <a:defRPr/>
            </a:pPr>
            <a:endParaRPr lang="en-GB" sz="800" dirty="0" smtClean="0">
              <a:latin typeface="Arial" panose="020B0604020202020204" pitchFamily="34" charset="0"/>
              <a:cs typeface="Arial" panose="020B0604020202020204" pitchFamily="34" charset="0"/>
            </a:endParaRPr>
          </a:p>
          <a:p>
            <a:pPr>
              <a:buNone/>
            </a:pPr>
            <a:endParaRPr lang="en-US" sz="10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90A52767-9341-408A-9534-764E9FB1B18B}" type="slidenum">
              <a:rPr lang="fr-FR" smtClean="0"/>
              <a:pPr>
                <a:defRPr/>
              </a:pPr>
              <a:t>18</a:t>
            </a:fld>
            <a:endParaRPr lang="fr-FR" dirty="0"/>
          </a:p>
        </p:txBody>
      </p:sp>
    </p:spTree>
    <p:extLst>
      <p:ext uri="{BB962C8B-B14F-4D97-AF65-F5344CB8AC3E}">
        <p14:creationId xmlns:p14="http://schemas.microsoft.com/office/powerpoint/2010/main" val="21663512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196752"/>
            <a:ext cx="7772400" cy="4095750"/>
          </a:xfrm>
        </p:spPr>
        <p:txBody>
          <a:bodyPr/>
          <a:lstStyle/>
          <a:p>
            <a:pPr>
              <a:buNone/>
            </a:pPr>
            <a:endParaRPr lang="en-US" sz="1000" dirty="0" smtClean="0">
              <a:latin typeface="Arial" pitchFamily="34" charset="0"/>
              <a:cs typeface="Arial" pitchFamily="34" charset="0"/>
            </a:endParaRPr>
          </a:p>
          <a:p>
            <a:pPr>
              <a:buNone/>
            </a:pPr>
            <a:endParaRPr lang="en-US" sz="800" dirty="0" smtClean="0">
              <a:latin typeface="Arial" pitchFamily="34" charset="0"/>
              <a:cs typeface="Arial" pitchFamily="34" charset="0"/>
            </a:endParaRPr>
          </a:p>
          <a:p>
            <a:pPr eaLnBrk="1" hangingPunct="1">
              <a:defRPr/>
            </a:pPr>
            <a:r>
              <a:rPr lang="en-US" sz="2000" dirty="0">
                <a:latin typeface="Arial" panose="020B0604020202020204" pitchFamily="34" charset="0"/>
                <a:cs typeface="Arial" panose="020B0604020202020204" pitchFamily="34" charset="0"/>
              </a:rPr>
              <a:t>Doing a thorough due diligence helped the companies to understand their possible negative impacts on society, the environment and the consumer and to identify the right CSR </a:t>
            </a:r>
            <a:r>
              <a:rPr lang="en-US" sz="2000" dirty="0" err="1">
                <a:latin typeface="Arial" panose="020B0604020202020204" pitchFamily="34" charset="0"/>
                <a:cs typeface="Arial" panose="020B0604020202020204" pitchFamily="34" charset="0"/>
              </a:rPr>
              <a:t>programmes</a:t>
            </a:r>
            <a:r>
              <a:rPr lang="en-US" sz="2000" dirty="0">
                <a:latin typeface="Arial" panose="020B0604020202020204" pitchFamily="34" charset="0"/>
                <a:cs typeface="Arial" panose="020B0604020202020204" pitchFamily="34" charset="0"/>
              </a:rPr>
              <a:t>. </a:t>
            </a:r>
            <a:endParaRPr lang="en-GB" sz="2000" dirty="0">
              <a:latin typeface="Arial" panose="020B0604020202020204" pitchFamily="34" charset="0"/>
              <a:cs typeface="Arial" panose="020B0604020202020204" pitchFamily="34" charset="0"/>
            </a:endParaRPr>
          </a:p>
          <a:p>
            <a:pPr marL="0" indent="0" eaLnBrk="1" hangingPunct="1">
              <a:buNone/>
              <a:defRPr/>
            </a:pPr>
            <a:endParaRPr lang="en-GB" sz="800" dirty="0">
              <a:latin typeface="Arial" panose="020B0604020202020204" pitchFamily="34" charset="0"/>
              <a:cs typeface="Arial" panose="020B0604020202020204" pitchFamily="34" charset="0"/>
            </a:endParaRPr>
          </a:p>
          <a:p>
            <a:pPr eaLnBrk="1" hangingPunct="1">
              <a:defRPr/>
            </a:pPr>
            <a:r>
              <a:rPr lang="en-GB" sz="2000" u="sng" dirty="0">
                <a:latin typeface="Arial" panose="020B0604020202020204" pitchFamily="34" charset="0"/>
                <a:cs typeface="Arial" panose="020B0604020202020204" pitchFamily="34" charset="0"/>
              </a:rPr>
              <a:t>Involvement / engagement of the employees </a:t>
            </a:r>
            <a:r>
              <a:rPr lang="en-GB" sz="2000" dirty="0">
                <a:latin typeface="Arial" panose="020B0604020202020204" pitchFamily="34" charset="0"/>
                <a:cs typeface="Arial" panose="020B0604020202020204" pitchFamily="34" charset="0"/>
              </a:rPr>
              <a:t>around the CSR projects lead to success.</a:t>
            </a:r>
          </a:p>
          <a:p>
            <a:pPr marL="0" indent="0">
              <a:buNone/>
            </a:pPr>
            <a:endParaRPr lang="de-CH" sz="20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19</a:t>
            </a:fld>
            <a:endParaRPr lang="fr-FR" dirty="0"/>
          </a:p>
        </p:txBody>
      </p:sp>
    </p:spTree>
    <p:extLst>
      <p:ext uri="{BB962C8B-B14F-4D97-AF65-F5344CB8AC3E}">
        <p14:creationId xmlns:p14="http://schemas.microsoft.com/office/powerpoint/2010/main" val="3985017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320480"/>
          </a:xfrm>
        </p:spPr>
        <p:txBody>
          <a:bodyPr>
            <a:normAutofit fontScale="85000" lnSpcReduction="20000"/>
          </a:bodyPr>
          <a:lstStyle/>
          <a:p>
            <a:pPr>
              <a:buFontTx/>
              <a:buNone/>
            </a:pPr>
            <a:r>
              <a:rPr lang="de-CH" altLang="fr-FR" sz="2000" b="1" dirty="0" smtClean="0">
                <a:solidFill>
                  <a:schemeClr val="accent2"/>
                </a:solidFill>
                <a:latin typeface="Arial" charset="0"/>
                <a:cs typeface="Arial" charset="0"/>
              </a:rPr>
              <a:t>Context </a:t>
            </a:r>
          </a:p>
          <a:p>
            <a:pPr>
              <a:buNone/>
            </a:pPr>
            <a:endParaRPr lang="de-CH" altLang="fr-FR" sz="800" dirty="0" smtClean="0">
              <a:latin typeface="Arial" charset="0"/>
              <a:cs typeface="Arial" charset="0"/>
            </a:endParaRPr>
          </a:p>
          <a:p>
            <a:r>
              <a:rPr lang="en-GB" altLang="de-DE" sz="2000" dirty="0" smtClean="0">
                <a:latin typeface="Arial" panose="020B0604020202020204" pitchFamily="34" charset="0"/>
                <a:cs typeface="Arial" panose="020B0604020202020204" pitchFamily="34" charset="0"/>
              </a:rPr>
              <a:t>EU Commission started to deal with CSR in 2001 with the publication of the “</a:t>
            </a:r>
            <a:r>
              <a:rPr lang="en-GB" sz="2000" dirty="0" smtClean="0">
                <a:latin typeface="Arial" panose="020B0604020202020204" pitchFamily="34" charset="0"/>
                <a:cs typeface="Arial" panose="020B0604020202020204" pitchFamily="34" charset="0"/>
              </a:rPr>
              <a:t>Green </a:t>
            </a:r>
            <a:r>
              <a:rPr lang="en-GB" sz="2000" dirty="0">
                <a:latin typeface="Arial" panose="020B0604020202020204" pitchFamily="34" charset="0"/>
                <a:cs typeface="Arial" panose="020B0604020202020204" pitchFamily="34" charset="0"/>
              </a:rPr>
              <a:t>paper - Promoting a European framework for corporate social </a:t>
            </a:r>
            <a:r>
              <a:rPr lang="en-GB" sz="2000" dirty="0" smtClean="0">
                <a:latin typeface="Arial" panose="020B0604020202020204" pitchFamily="34" charset="0"/>
                <a:cs typeface="Arial" panose="020B0604020202020204" pitchFamily="34" charset="0"/>
              </a:rPr>
              <a:t>responsibility”, in which it defined “</a:t>
            </a:r>
            <a:r>
              <a:rPr lang="en-GB" sz="2000" dirty="0">
                <a:latin typeface="Arial" panose="020B0604020202020204" pitchFamily="34" charset="0"/>
                <a:cs typeface="Arial" panose="020B0604020202020204" pitchFamily="34" charset="0"/>
              </a:rPr>
              <a:t>Corporate Social Responsibility (CSR) </a:t>
            </a:r>
            <a:r>
              <a:rPr lang="en-GB" sz="2000" dirty="0" smtClean="0">
                <a:latin typeface="Arial" panose="020B0604020202020204" pitchFamily="34" charset="0"/>
                <a:cs typeface="Arial" panose="020B0604020202020204" pitchFamily="34" charset="0"/>
              </a:rPr>
              <a:t>as “a </a:t>
            </a:r>
            <a:r>
              <a:rPr lang="en-GB" sz="2000" dirty="0">
                <a:latin typeface="Arial" panose="020B0604020202020204" pitchFamily="34" charset="0"/>
                <a:cs typeface="Arial" panose="020B0604020202020204" pitchFamily="34" charset="0"/>
              </a:rPr>
              <a:t>concept whereby companies integrate social and environmental concerns in their </a:t>
            </a:r>
            <a:r>
              <a:rPr lang="en-GB" sz="2000" dirty="0" smtClean="0">
                <a:latin typeface="Arial" panose="020B0604020202020204" pitchFamily="34" charset="0"/>
                <a:cs typeface="Arial" panose="020B0604020202020204" pitchFamily="34" charset="0"/>
              </a:rPr>
              <a:t>business operations </a:t>
            </a:r>
            <a:r>
              <a:rPr lang="en-GB" sz="2000" dirty="0">
                <a:latin typeface="Arial" panose="020B0604020202020204" pitchFamily="34" charset="0"/>
                <a:cs typeface="Arial" panose="020B0604020202020204" pitchFamily="34" charset="0"/>
              </a:rPr>
              <a:t>and in their interaction with their stakeholders </a:t>
            </a:r>
            <a:r>
              <a:rPr lang="en-GB" sz="2000" u="sng" dirty="0">
                <a:latin typeface="Arial" panose="020B0604020202020204" pitchFamily="34" charset="0"/>
                <a:cs typeface="Arial" panose="020B0604020202020204" pitchFamily="34" charset="0"/>
              </a:rPr>
              <a:t>on a voluntary basis</a:t>
            </a:r>
            <a:r>
              <a:rPr lang="en-GB" sz="2000" dirty="0">
                <a:latin typeface="Arial" panose="020B0604020202020204" pitchFamily="34" charset="0"/>
                <a:cs typeface="Arial" panose="020B0604020202020204" pitchFamily="34" charset="0"/>
              </a:rPr>
              <a:t>”.</a:t>
            </a:r>
            <a:endParaRPr lang="en-GB" altLang="de-DE" sz="2000" dirty="0" smtClean="0">
              <a:latin typeface="Arial" panose="020B0604020202020204" pitchFamily="34" charset="0"/>
              <a:cs typeface="Arial" panose="020B0604020202020204" pitchFamily="34" charset="0"/>
            </a:endParaRPr>
          </a:p>
          <a:p>
            <a:pPr marL="0" indent="0">
              <a:buNone/>
            </a:pPr>
            <a:endParaRPr lang="en-GB" altLang="de-DE" sz="2000" dirty="0" smtClean="0">
              <a:latin typeface="Arial" panose="020B0604020202020204" pitchFamily="34" charset="0"/>
              <a:cs typeface="Arial" panose="020B0604020202020204" pitchFamily="34" charset="0"/>
            </a:endParaRPr>
          </a:p>
          <a:p>
            <a:r>
              <a:rPr lang="en-GB" altLang="de-DE" sz="2000" dirty="0" smtClean="0">
                <a:latin typeface="Arial" panose="020B0604020202020204" pitchFamily="34" charset="0"/>
                <a:cs typeface="Arial" panose="020B0604020202020204" pitchFamily="34" charset="0"/>
              </a:rPr>
              <a:t>The EU Commission subsequently established </a:t>
            </a:r>
            <a:r>
              <a:rPr lang="en-GB" sz="2000" dirty="0" smtClean="0">
                <a:latin typeface="Arial" panose="020B0604020202020204" pitchFamily="34" charset="0"/>
                <a:cs typeface="Arial" panose="020B0604020202020204" pitchFamily="34" charset="0"/>
              </a:rPr>
              <a:t> the </a:t>
            </a:r>
            <a:r>
              <a:rPr lang="en-GB" sz="2000" dirty="0">
                <a:latin typeface="Arial" panose="020B0604020202020204" pitchFamily="34" charset="0"/>
                <a:cs typeface="Arial" panose="020B0604020202020204" pitchFamily="34" charset="0"/>
              </a:rPr>
              <a:t>European </a:t>
            </a:r>
            <a:r>
              <a:rPr lang="en-GB" sz="2000" dirty="0" err="1" smtClean="0">
                <a:latin typeface="Arial" panose="020B0604020202020204" pitchFamily="34" charset="0"/>
                <a:cs typeface="Arial" panose="020B0604020202020204" pitchFamily="34" charset="0"/>
              </a:rPr>
              <a:t>Multistakeholder</a:t>
            </a:r>
            <a:r>
              <a:rPr lang="en-GB" sz="2000" dirty="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Forum </a:t>
            </a:r>
            <a:r>
              <a:rPr lang="en-GB" sz="2000" dirty="0">
                <a:latin typeface="Arial" panose="020B0604020202020204" pitchFamily="34" charset="0"/>
                <a:cs typeface="Arial" panose="020B0604020202020204" pitchFamily="34" charset="0"/>
              </a:rPr>
              <a:t>on </a:t>
            </a:r>
            <a:r>
              <a:rPr lang="en-GB" sz="2000" dirty="0" smtClean="0">
                <a:latin typeface="Arial" panose="020B0604020202020204" pitchFamily="34" charset="0"/>
                <a:cs typeface="Arial" panose="020B0604020202020204" pitchFamily="34" charset="0"/>
              </a:rPr>
              <a:t>CSR (2002-2004), which confirmed the voluntary nature of CSR in June 2004.</a:t>
            </a:r>
          </a:p>
          <a:p>
            <a:endParaRPr lang="en-GB" sz="2000" dirty="0">
              <a:latin typeface="Arial" panose="020B0604020202020204" pitchFamily="34" charset="0"/>
              <a:cs typeface="Arial" panose="020B0604020202020204" pitchFamily="34" charset="0"/>
            </a:endParaRPr>
          </a:p>
          <a:p>
            <a:pPr marL="0" indent="0">
              <a:buNone/>
            </a:pPr>
            <a:r>
              <a:rPr lang="en-GB" altLang="de-DE" sz="2000" dirty="0">
                <a:latin typeface="Arial" panose="020B0604020202020204" pitchFamily="34" charset="0"/>
                <a:cs typeface="Arial" panose="020B0604020202020204" pitchFamily="34" charset="0"/>
              </a:rPr>
              <a:t/>
            </a:r>
            <a:br>
              <a:rPr lang="en-GB" altLang="de-DE" sz="2000" dirty="0">
                <a:latin typeface="Arial" panose="020B0604020202020204" pitchFamily="34" charset="0"/>
                <a:cs typeface="Arial" panose="020B0604020202020204" pitchFamily="34" charset="0"/>
              </a:rPr>
            </a:br>
            <a:endParaRPr lang="de-CH" altLang="de-DE" sz="2000" dirty="0">
              <a:latin typeface="Arial" panose="020B0604020202020204" pitchFamily="34" charset="0"/>
              <a:cs typeface="Arial" panose="020B0604020202020204" pitchFamily="34" charset="0"/>
            </a:endParaRPr>
          </a:p>
          <a:p>
            <a:pPr marL="0" indent="0" eaLnBrk="1" hangingPunct="1">
              <a:buNone/>
            </a:pPr>
            <a:endParaRPr lang="de-CH" altLang="de-DE" sz="2000" dirty="0">
              <a:latin typeface="Arial" panose="020B0604020202020204" pitchFamily="34" charset="0"/>
              <a:cs typeface="Arial" panose="020B0604020202020204" pitchFamily="34" charset="0"/>
            </a:endParaRPr>
          </a:p>
          <a:p>
            <a:pPr>
              <a:buNone/>
            </a:pPr>
            <a:endParaRPr lang="en-US" altLang="fr-FR" sz="2400" dirty="0" smtClean="0">
              <a:latin typeface="Arial" charset="0"/>
              <a:cs typeface="Arial" charset="0"/>
            </a:endParaRPr>
          </a:p>
          <a:p>
            <a:pPr>
              <a:buFontTx/>
              <a:buNone/>
            </a:pPr>
            <a:r>
              <a:rPr lang="en-GB" altLang="fr-FR" sz="2000" dirty="0" smtClean="0">
                <a:latin typeface="Arial" charset="0"/>
                <a:cs typeface="Arial" charset="0"/>
              </a:rPr>
              <a:t> </a:t>
            </a: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2</a:t>
            </a:fld>
            <a:endParaRPr lang="fr-FR" dirty="0"/>
          </a:p>
        </p:txBody>
      </p:sp>
    </p:spTree>
    <p:extLst>
      <p:ext uri="{BB962C8B-B14F-4D97-AF65-F5344CB8AC3E}">
        <p14:creationId xmlns:p14="http://schemas.microsoft.com/office/powerpoint/2010/main" val="41821980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196752"/>
            <a:ext cx="7772400" cy="4095750"/>
          </a:xfrm>
        </p:spPr>
        <p:txBody>
          <a:bodyPr/>
          <a:lstStyle/>
          <a:p>
            <a:pPr>
              <a:buNone/>
            </a:pPr>
            <a:endParaRPr lang="en-US" sz="1000" dirty="0">
              <a:latin typeface="Arial" pitchFamily="34" charset="0"/>
              <a:cs typeface="Arial" pitchFamily="34" charset="0"/>
            </a:endParaRPr>
          </a:p>
          <a:p>
            <a:pPr>
              <a:buNone/>
            </a:pPr>
            <a:r>
              <a:rPr lang="en-US" sz="2000" b="1" dirty="0">
                <a:solidFill>
                  <a:schemeClr val="accent2"/>
                </a:solidFill>
                <a:latin typeface="Arial" charset="0"/>
                <a:cs typeface="Arial" charset="0"/>
              </a:rPr>
              <a:t>Next </a:t>
            </a:r>
            <a:r>
              <a:rPr lang="en-US" sz="2000" b="1" dirty="0" smtClean="0">
                <a:solidFill>
                  <a:schemeClr val="accent2"/>
                </a:solidFill>
                <a:latin typeface="Arial" charset="0"/>
                <a:cs typeface="Arial" charset="0"/>
              </a:rPr>
              <a:t>Steps</a:t>
            </a:r>
          </a:p>
          <a:p>
            <a:pPr>
              <a:buNone/>
            </a:pPr>
            <a:endParaRPr lang="en-US" sz="800" b="1" dirty="0">
              <a:solidFill>
                <a:schemeClr val="accent2"/>
              </a:solidFill>
              <a:latin typeface="Arial" charset="0"/>
              <a:cs typeface="Arial" charset="0"/>
            </a:endParaRPr>
          </a:p>
          <a:p>
            <a:r>
              <a:rPr lang="en-US" sz="2000" dirty="0">
                <a:latin typeface="Arial" panose="020B0604020202020204" pitchFamily="34" charset="0"/>
                <a:cs typeface="Arial" panose="020B0604020202020204" pitchFamily="34" charset="0"/>
              </a:rPr>
              <a:t>All best practice examples will be displayed at the </a:t>
            </a:r>
            <a:r>
              <a:rPr lang="en-US" sz="2000" dirty="0" err="1">
                <a:latin typeface="Arial" panose="020B0604020202020204" pitchFamily="34" charset="0"/>
                <a:cs typeface="Arial" panose="020B0604020202020204" pitchFamily="34" charset="0"/>
              </a:rPr>
              <a:t>CSRforAll</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website.</a:t>
            </a:r>
            <a:endParaRPr lang="en-US" sz="2000" dirty="0">
              <a:latin typeface="Arial" panose="020B0604020202020204" pitchFamily="34" charset="0"/>
              <a:cs typeface="Arial" panose="020B0604020202020204" pitchFamily="34" charset="0"/>
            </a:endParaRPr>
          </a:p>
          <a:p>
            <a:pPr>
              <a:buNone/>
            </a:pPr>
            <a:endParaRPr lang="en-US" sz="800" dirty="0" smtClean="0">
              <a:latin typeface="Arial" pitchFamily="34" charset="0"/>
              <a:cs typeface="Arial" pitchFamily="34" charset="0"/>
            </a:endParaRPr>
          </a:p>
          <a:p>
            <a:pPr eaLnBrk="1" hangingPunct="1"/>
            <a:r>
              <a:rPr lang="de-CH" altLang="de-DE" sz="2000" dirty="0">
                <a:latin typeface="Arial" panose="020B0604020202020204" pitchFamily="34" charset="0"/>
                <a:cs typeface="Arial" panose="020B0604020202020204" pitchFamily="34" charset="0"/>
              </a:rPr>
              <a:t>Many of </a:t>
            </a:r>
            <a:r>
              <a:rPr lang="de-CH" altLang="de-DE" sz="2000" dirty="0" smtClean="0">
                <a:latin typeface="Arial" panose="020B0604020202020204" pitchFamily="34" charset="0"/>
                <a:cs typeface="Arial" panose="020B0604020202020204" pitchFamily="34" charset="0"/>
              </a:rPr>
              <a:t>the provided best practice examples </a:t>
            </a:r>
            <a:r>
              <a:rPr lang="de-CH" altLang="de-DE" sz="2000" dirty="0">
                <a:latin typeface="Arial" panose="020B0604020202020204" pitchFamily="34" charset="0"/>
                <a:cs typeface="Arial" panose="020B0604020202020204" pitchFamily="34" charset="0"/>
              </a:rPr>
              <a:t>will be used </a:t>
            </a:r>
            <a:r>
              <a:rPr lang="de-CH" altLang="de-DE" sz="2000" dirty="0" smtClean="0">
                <a:latin typeface="Arial" panose="020B0604020202020204" pitchFamily="34" charset="0"/>
                <a:cs typeface="Arial" panose="020B0604020202020204" pitchFamily="34" charset="0"/>
              </a:rPr>
              <a:t>for publication in a </a:t>
            </a:r>
            <a:r>
              <a:rPr lang="de-CH" altLang="de-DE" sz="2000" dirty="0">
                <a:latin typeface="Arial" panose="020B0604020202020204" pitchFamily="34" charset="0"/>
                <a:cs typeface="Arial" panose="020B0604020202020204" pitchFamily="34" charset="0"/>
              </a:rPr>
              <a:t>brochure</a:t>
            </a:r>
            <a:r>
              <a:rPr lang="de-CH" altLang="de-DE" sz="2000" dirty="0" smtClean="0">
                <a:latin typeface="Arial" panose="020B0604020202020204" pitchFamily="34" charset="0"/>
                <a:cs typeface="Arial" panose="020B0604020202020204" pitchFamily="34" charset="0"/>
              </a:rPr>
              <a:t>.</a:t>
            </a:r>
          </a:p>
          <a:p>
            <a:pPr marL="0" indent="0" eaLnBrk="1" hangingPunct="1">
              <a:buNone/>
            </a:pPr>
            <a:endParaRPr lang="de-CH" altLang="de-DE" sz="800" dirty="0" smtClean="0">
              <a:latin typeface="Arial" panose="020B0604020202020204" pitchFamily="34" charset="0"/>
              <a:cs typeface="Arial" panose="020B0604020202020204" pitchFamily="34" charset="0"/>
            </a:endParaRPr>
          </a:p>
          <a:p>
            <a:pPr eaLnBrk="1" hangingPunct="1"/>
            <a:r>
              <a:rPr lang="de-CH" altLang="de-DE" sz="2000" dirty="0" smtClean="0">
                <a:latin typeface="Arial" panose="020B0604020202020204" pitchFamily="34" charset="0"/>
                <a:cs typeface="Arial" panose="020B0604020202020204" pitchFamily="34" charset="0"/>
              </a:rPr>
              <a:t>Findings will be discussed in CSR events conducted within the CSRforAll project. The analysis will be up-dated accordingly.</a:t>
            </a:r>
          </a:p>
          <a:p>
            <a:pPr eaLnBrk="1" hangingPunct="1"/>
            <a:endParaRPr lang="de-CH" altLang="de-DE" sz="2000" dirty="0" smtClean="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20</a:t>
            </a:fld>
            <a:endParaRPr lang="fr-FR" dirty="0"/>
          </a:p>
        </p:txBody>
      </p:sp>
    </p:spTree>
    <p:extLst>
      <p:ext uri="{BB962C8B-B14F-4D97-AF65-F5344CB8AC3E}">
        <p14:creationId xmlns:p14="http://schemas.microsoft.com/office/powerpoint/2010/main" val="3176655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340768"/>
            <a:ext cx="7772400" cy="4095750"/>
          </a:xfrm>
        </p:spPr>
        <p:txBody>
          <a:bodyPr/>
          <a:lstStyle/>
          <a:p>
            <a:r>
              <a:rPr lang="en-GB" sz="2000" dirty="0">
                <a:latin typeface="Arial" panose="020B0604020202020204" pitchFamily="34" charset="0"/>
                <a:cs typeface="Arial" panose="020B0604020202020204" pitchFamily="34" charset="0"/>
              </a:rPr>
              <a:t>In 2006 the </a:t>
            </a:r>
            <a:r>
              <a:rPr lang="en-GB" sz="2000" dirty="0" smtClean="0">
                <a:latin typeface="Arial" panose="020B0604020202020204" pitchFamily="34" charset="0"/>
                <a:cs typeface="Arial" panose="020B0604020202020204" pitchFamily="34" charset="0"/>
              </a:rPr>
              <a:t>EU Commission </a:t>
            </a:r>
            <a:r>
              <a:rPr lang="en-GB" sz="2000" dirty="0">
                <a:latin typeface="Arial" panose="020B0604020202020204" pitchFamily="34" charset="0"/>
                <a:cs typeface="Arial" panose="020B0604020202020204" pitchFamily="34" charset="0"/>
              </a:rPr>
              <a:t>published a new policy whose centrepiece was strong support for a business-lead initiative called the </a:t>
            </a:r>
            <a:r>
              <a:rPr lang="en-GB" sz="2000" b="1" dirty="0">
                <a:latin typeface="Arial" panose="020B0604020202020204" pitchFamily="34" charset="0"/>
                <a:cs typeface="Arial" panose="020B0604020202020204" pitchFamily="34" charset="0"/>
              </a:rPr>
              <a:t>European Alliance for CSR</a:t>
            </a:r>
            <a:r>
              <a:rPr lang="en-GB" sz="2000" dirty="0" smtClean="0">
                <a:latin typeface="Arial" panose="020B0604020202020204" pitchFamily="34" charset="0"/>
                <a:cs typeface="Arial" panose="020B0604020202020204" pitchFamily="34" charset="0"/>
              </a:rPr>
              <a:t>. BUSINESSEUROPE as well as national Employers Federations were very actively engaged in promoting  and implementing the Alliance through the exchange of experience and the facilitation of partnerships.</a:t>
            </a:r>
            <a:r>
              <a:rPr lang="en-GB" altLang="de-DE" sz="2000" dirty="0">
                <a:latin typeface="Arial" panose="020B0604020202020204" pitchFamily="34" charset="0"/>
                <a:cs typeface="Arial" panose="020B0604020202020204" pitchFamily="34" charset="0"/>
              </a:rPr>
              <a:t> </a:t>
            </a:r>
            <a:endParaRPr lang="en-GB" altLang="de-DE" sz="2000" dirty="0" smtClean="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sz="800" dirty="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In 2011 the EU Commission adopted a new CSR Strategy for the period 2011-2014, which marked in many ways a new approach towards CSR.</a:t>
            </a:r>
            <a:endParaRPr lang="en-GB" sz="2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3</a:t>
            </a:fld>
            <a:endParaRPr lang="fr-FR"/>
          </a:p>
        </p:txBody>
      </p:sp>
    </p:spTree>
    <p:extLst>
      <p:ext uri="{BB962C8B-B14F-4D97-AF65-F5344CB8AC3E}">
        <p14:creationId xmlns:p14="http://schemas.microsoft.com/office/powerpoint/2010/main" val="220479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340768"/>
            <a:ext cx="7772400" cy="4320480"/>
          </a:xfrm>
        </p:spPr>
        <p:txBody>
          <a:bodyPr>
            <a:normAutofit fontScale="92500" lnSpcReduction="20000"/>
          </a:bodyPr>
          <a:lstStyle/>
          <a:p>
            <a:pPr marL="0" indent="0" eaLnBrk="1" hangingPunct="1">
              <a:buNone/>
              <a:defRPr/>
            </a:pPr>
            <a:r>
              <a:rPr lang="en-GB" sz="2000" b="1" dirty="0">
                <a:solidFill>
                  <a:schemeClr val="accent2"/>
                </a:solidFill>
                <a:latin typeface="Arial" charset="0"/>
                <a:cs typeface="Arial" charset="0"/>
              </a:rPr>
              <a:t>A new definition for </a:t>
            </a:r>
            <a:r>
              <a:rPr lang="en-GB" sz="2000" b="1" dirty="0" smtClean="0">
                <a:solidFill>
                  <a:schemeClr val="accent2"/>
                </a:solidFill>
                <a:latin typeface="Arial" charset="0"/>
                <a:cs typeface="Arial" charset="0"/>
              </a:rPr>
              <a:t>CSR</a:t>
            </a:r>
          </a:p>
          <a:p>
            <a:pPr marL="0" indent="0" eaLnBrk="1" hangingPunct="1">
              <a:buNone/>
              <a:defRPr/>
            </a:pPr>
            <a:endParaRPr lang="en-GB" sz="800" b="1" dirty="0">
              <a:solidFill>
                <a:schemeClr val="accent2"/>
              </a:solidFill>
              <a:latin typeface="Arial" charset="0"/>
              <a:cs typeface="Arial" charset="0"/>
            </a:endParaRPr>
          </a:p>
          <a:p>
            <a:r>
              <a:rPr lang="en-GB" sz="2000" dirty="0" smtClean="0">
                <a:latin typeface="Arial" panose="020B0604020202020204" pitchFamily="34" charset="0"/>
                <a:cs typeface="Arial" panose="020B0604020202020204" pitchFamily="34" charset="0"/>
              </a:rPr>
              <a:t>In its 2011 CSR-Strategy, the EU Commission put </a:t>
            </a:r>
            <a:r>
              <a:rPr lang="en-GB" sz="2000" dirty="0">
                <a:latin typeface="Arial" panose="020B0604020202020204" pitchFamily="34" charset="0"/>
                <a:cs typeface="Arial" panose="020B0604020202020204" pitchFamily="34" charset="0"/>
              </a:rPr>
              <a:t>forward a </a:t>
            </a:r>
            <a:r>
              <a:rPr lang="en-GB" sz="2000" b="1" dirty="0">
                <a:latin typeface="Arial" panose="020B0604020202020204" pitchFamily="34" charset="0"/>
                <a:cs typeface="Arial" panose="020B0604020202020204" pitchFamily="34" charset="0"/>
              </a:rPr>
              <a:t>new definition of CSR as “the responsibility of </a:t>
            </a:r>
            <a:r>
              <a:rPr lang="en-GB" sz="2000" b="1" dirty="0" smtClean="0">
                <a:latin typeface="Arial" panose="020B0604020202020204" pitchFamily="34" charset="0"/>
                <a:cs typeface="Arial" panose="020B0604020202020204" pitchFamily="34" charset="0"/>
              </a:rPr>
              <a:t>enterprises for </a:t>
            </a:r>
            <a:r>
              <a:rPr lang="en-GB" sz="2000" b="1" dirty="0">
                <a:latin typeface="Arial" panose="020B0604020202020204" pitchFamily="34" charset="0"/>
                <a:cs typeface="Arial" panose="020B0604020202020204" pitchFamily="34" charset="0"/>
              </a:rPr>
              <a:t>their impacts on society”. </a:t>
            </a:r>
            <a:endParaRPr lang="en-GB" sz="2000" b="1" dirty="0" smtClean="0">
              <a:latin typeface="Arial" panose="020B0604020202020204" pitchFamily="34" charset="0"/>
              <a:cs typeface="Arial" panose="020B0604020202020204" pitchFamily="34" charset="0"/>
            </a:endParaRPr>
          </a:p>
          <a:p>
            <a:endParaRPr lang="en-GB" sz="8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Respect </a:t>
            </a:r>
            <a:r>
              <a:rPr lang="en-GB" sz="2000" dirty="0">
                <a:latin typeface="Arial" panose="020B0604020202020204" pitchFamily="34" charset="0"/>
                <a:cs typeface="Arial" panose="020B0604020202020204" pitchFamily="34" charset="0"/>
              </a:rPr>
              <a:t>for applicable legislation, and for collective </a:t>
            </a:r>
            <a:r>
              <a:rPr lang="en-GB" sz="2000" dirty="0" smtClean="0">
                <a:latin typeface="Arial" panose="020B0604020202020204" pitchFamily="34" charset="0"/>
                <a:cs typeface="Arial" panose="020B0604020202020204" pitchFamily="34" charset="0"/>
              </a:rPr>
              <a:t>agreements between </a:t>
            </a:r>
            <a:r>
              <a:rPr lang="en-GB" sz="2000" dirty="0">
                <a:latin typeface="Arial" panose="020B0604020202020204" pitchFamily="34" charset="0"/>
                <a:cs typeface="Arial" panose="020B0604020202020204" pitchFamily="34" charset="0"/>
              </a:rPr>
              <a:t>social partners, is a prerequisite for meeting </a:t>
            </a:r>
            <a:r>
              <a:rPr lang="en-GB" sz="2000" dirty="0" smtClean="0">
                <a:latin typeface="Arial" panose="020B0604020202020204" pitchFamily="34" charset="0"/>
                <a:cs typeface="Arial" panose="020B0604020202020204" pitchFamily="34" charset="0"/>
              </a:rPr>
              <a:t>that responsibility</a:t>
            </a:r>
            <a:r>
              <a:rPr lang="en-GB" sz="2000" dirty="0">
                <a:latin typeface="Arial" panose="020B0604020202020204" pitchFamily="34" charset="0"/>
                <a:cs typeface="Arial" panose="020B0604020202020204" pitchFamily="34" charset="0"/>
              </a:rPr>
              <a:t>. </a:t>
            </a:r>
            <a:endParaRPr lang="en-GB" sz="2000" dirty="0" smtClean="0">
              <a:latin typeface="Arial" panose="020B0604020202020204" pitchFamily="34" charset="0"/>
              <a:cs typeface="Arial" panose="020B0604020202020204" pitchFamily="34" charset="0"/>
            </a:endParaRPr>
          </a:p>
          <a:p>
            <a:pPr marL="0" indent="0">
              <a:buNone/>
            </a:pPr>
            <a:endParaRPr lang="en-GB" sz="8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To </a:t>
            </a:r>
            <a:r>
              <a:rPr lang="en-GB" sz="2000" dirty="0">
                <a:latin typeface="Arial" panose="020B0604020202020204" pitchFamily="34" charset="0"/>
                <a:cs typeface="Arial" panose="020B0604020202020204" pitchFamily="34" charset="0"/>
              </a:rPr>
              <a:t>fully meet </a:t>
            </a:r>
            <a:r>
              <a:rPr lang="en-GB" sz="2000" dirty="0" smtClean="0">
                <a:latin typeface="Arial" panose="020B0604020202020204" pitchFamily="34" charset="0"/>
                <a:cs typeface="Arial" panose="020B0604020202020204" pitchFamily="34" charset="0"/>
              </a:rPr>
              <a:t>their corporate </a:t>
            </a:r>
            <a:r>
              <a:rPr lang="en-GB" sz="2000" dirty="0">
                <a:latin typeface="Arial" panose="020B0604020202020204" pitchFamily="34" charset="0"/>
                <a:cs typeface="Arial" panose="020B0604020202020204" pitchFamily="34" charset="0"/>
              </a:rPr>
              <a:t>social responsibility, enterprises should have in place a process to integrate </a:t>
            </a:r>
            <a:r>
              <a:rPr lang="en-GB" sz="2000" dirty="0" smtClean="0">
                <a:latin typeface="Arial" panose="020B0604020202020204" pitchFamily="34" charset="0"/>
                <a:cs typeface="Arial" panose="020B0604020202020204" pitchFamily="34" charset="0"/>
              </a:rPr>
              <a:t>social, environmental</a:t>
            </a:r>
            <a:r>
              <a:rPr lang="en-GB" sz="2000" dirty="0">
                <a:latin typeface="Arial" panose="020B0604020202020204" pitchFamily="34" charset="0"/>
                <a:cs typeface="Arial" panose="020B0604020202020204" pitchFamily="34" charset="0"/>
              </a:rPr>
              <a:t>, ethical, human rights and consumer concerns into their </a:t>
            </a:r>
            <a:r>
              <a:rPr lang="en-GB" sz="2000" u="sng" dirty="0">
                <a:latin typeface="Arial" panose="020B0604020202020204" pitchFamily="34" charset="0"/>
                <a:cs typeface="Arial" panose="020B0604020202020204" pitchFamily="34" charset="0"/>
              </a:rPr>
              <a:t>business </a:t>
            </a:r>
            <a:r>
              <a:rPr lang="en-GB" sz="2000" u="sng" dirty="0" smtClean="0">
                <a:latin typeface="Arial" panose="020B0604020202020204" pitchFamily="34" charset="0"/>
                <a:cs typeface="Arial" panose="020B0604020202020204" pitchFamily="34" charset="0"/>
              </a:rPr>
              <a:t>operations </a:t>
            </a:r>
            <a:r>
              <a:rPr lang="en-GB" sz="2000" dirty="0" smtClean="0">
                <a:latin typeface="Arial" panose="020B0604020202020204" pitchFamily="34" charset="0"/>
                <a:cs typeface="Arial" panose="020B0604020202020204" pitchFamily="34" charset="0"/>
              </a:rPr>
              <a:t>and </a:t>
            </a:r>
            <a:r>
              <a:rPr lang="en-GB" sz="2000" dirty="0">
                <a:latin typeface="Arial" panose="020B0604020202020204" pitchFamily="34" charset="0"/>
                <a:cs typeface="Arial" panose="020B0604020202020204" pitchFamily="34" charset="0"/>
              </a:rPr>
              <a:t>core strategy in close </a:t>
            </a:r>
            <a:r>
              <a:rPr lang="en-GB" sz="2000" u="sng" dirty="0">
                <a:latin typeface="Arial" panose="020B0604020202020204" pitchFamily="34" charset="0"/>
                <a:cs typeface="Arial" panose="020B0604020202020204" pitchFamily="34" charset="0"/>
              </a:rPr>
              <a:t>collaboration with their stakeholders</a:t>
            </a:r>
            <a:r>
              <a:rPr lang="en-GB" sz="2000" dirty="0">
                <a:latin typeface="Arial" panose="020B0604020202020204" pitchFamily="34" charset="0"/>
                <a:cs typeface="Arial" panose="020B0604020202020204" pitchFamily="34" charset="0"/>
              </a:rPr>
              <a:t>, with the aim </a:t>
            </a:r>
            <a:r>
              <a:rPr lang="en-GB" sz="2000" dirty="0" smtClean="0">
                <a:latin typeface="Arial" panose="020B0604020202020204" pitchFamily="34" charset="0"/>
                <a:cs typeface="Arial" panose="020B0604020202020204" pitchFamily="34" charset="0"/>
              </a:rPr>
              <a:t>of:</a:t>
            </a:r>
          </a:p>
          <a:p>
            <a:pPr marL="0" indent="0">
              <a:buNone/>
            </a:pPr>
            <a:endParaRPr lang="en-GB" sz="800" dirty="0" smtClean="0">
              <a:latin typeface="Arial" panose="020B0604020202020204" pitchFamily="34" charset="0"/>
              <a:cs typeface="Arial" panose="020B0604020202020204" pitchFamily="34" charset="0"/>
            </a:endParaRPr>
          </a:p>
          <a:p>
            <a:pPr lvl="1"/>
            <a:r>
              <a:rPr lang="en-GB" sz="1600" dirty="0" smtClean="0">
                <a:latin typeface="Arial" panose="020B0604020202020204" pitchFamily="34" charset="0"/>
                <a:cs typeface="Arial" panose="020B0604020202020204" pitchFamily="34" charset="0"/>
              </a:rPr>
              <a:t>maximising </a:t>
            </a:r>
            <a:r>
              <a:rPr lang="en-GB" sz="1600" dirty="0">
                <a:latin typeface="Arial" panose="020B0604020202020204" pitchFamily="34" charset="0"/>
                <a:cs typeface="Arial" panose="020B0604020202020204" pitchFamily="34" charset="0"/>
              </a:rPr>
              <a:t>the creation of shared value for their owners/shareholders and for </a:t>
            </a:r>
            <a:r>
              <a:rPr lang="en-GB" sz="1600" dirty="0" smtClean="0">
                <a:latin typeface="Arial" panose="020B0604020202020204" pitchFamily="34" charset="0"/>
                <a:cs typeface="Arial" panose="020B0604020202020204" pitchFamily="34" charset="0"/>
              </a:rPr>
              <a:t>their other </a:t>
            </a:r>
            <a:r>
              <a:rPr lang="en-GB" sz="1600" dirty="0">
                <a:latin typeface="Arial" panose="020B0604020202020204" pitchFamily="34" charset="0"/>
                <a:cs typeface="Arial" panose="020B0604020202020204" pitchFamily="34" charset="0"/>
              </a:rPr>
              <a:t>stakeholders and society at </a:t>
            </a:r>
            <a:r>
              <a:rPr lang="en-GB" sz="1600" dirty="0" smtClean="0">
                <a:latin typeface="Arial" panose="020B0604020202020204" pitchFamily="34" charset="0"/>
                <a:cs typeface="Arial" panose="020B0604020202020204" pitchFamily="34" charset="0"/>
              </a:rPr>
              <a:t>large;</a:t>
            </a:r>
          </a:p>
          <a:p>
            <a:pPr lvl="1"/>
            <a:r>
              <a:rPr lang="en-GB" sz="1600" b="1" dirty="0" smtClean="0">
                <a:latin typeface="Arial" panose="020B0604020202020204" pitchFamily="34" charset="0"/>
                <a:cs typeface="Arial" panose="020B0604020202020204" pitchFamily="34" charset="0"/>
              </a:rPr>
              <a:t>identifying</a:t>
            </a:r>
            <a:r>
              <a:rPr lang="en-GB" sz="1600" b="1" dirty="0">
                <a:latin typeface="Arial" panose="020B0604020202020204" pitchFamily="34" charset="0"/>
                <a:cs typeface="Arial" panose="020B0604020202020204" pitchFamily="34" charset="0"/>
              </a:rPr>
              <a:t>, preventing and mitigating their possible adverse impacts</a:t>
            </a:r>
            <a:r>
              <a:rPr lang="en-GB" sz="1600" dirty="0">
                <a:latin typeface="Arial" panose="020B0604020202020204" pitchFamily="34" charset="0"/>
                <a:cs typeface="Arial" panose="020B0604020202020204" pitchFamily="34" charset="0"/>
              </a:rPr>
              <a:t>.</a:t>
            </a:r>
            <a:endParaRPr lang="en-GB" sz="1600" u="sng" dirty="0" smtClean="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4</a:t>
            </a:fld>
            <a:endParaRPr lang="fr-FR" dirty="0"/>
          </a:p>
        </p:txBody>
      </p:sp>
    </p:spTree>
    <p:extLst>
      <p:ext uri="{BB962C8B-B14F-4D97-AF65-F5344CB8AC3E}">
        <p14:creationId xmlns:p14="http://schemas.microsoft.com/office/powerpoint/2010/main" val="13585360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114800"/>
          </a:xfrm>
        </p:spPr>
        <p:txBody>
          <a:bodyPr>
            <a:normAutofit lnSpcReduction="10000"/>
          </a:bodyPr>
          <a:lstStyle/>
          <a:p>
            <a:r>
              <a:rPr lang="en-GB" sz="2000" dirty="0" smtClean="0">
                <a:latin typeface="Arial" panose="020B0604020202020204" pitchFamily="34" charset="0"/>
                <a:cs typeface="Arial" panose="020B0604020202020204" pitchFamily="34" charset="0"/>
              </a:rPr>
              <a:t>To </a:t>
            </a:r>
            <a:r>
              <a:rPr lang="en-GB" sz="2000" dirty="0">
                <a:latin typeface="Arial" panose="020B0604020202020204" pitchFamily="34" charset="0"/>
                <a:cs typeface="Arial" panose="020B0604020202020204" pitchFamily="34" charset="0"/>
              </a:rPr>
              <a:t>maximise the creation of shared value, </a:t>
            </a:r>
            <a:r>
              <a:rPr lang="en-GB" sz="2000" dirty="0" smtClean="0">
                <a:latin typeface="Arial" panose="020B0604020202020204" pitchFamily="34" charset="0"/>
                <a:cs typeface="Arial" panose="020B0604020202020204" pitchFamily="34" charset="0"/>
              </a:rPr>
              <a:t>the EU Commission </a:t>
            </a:r>
            <a:r>
              <a:rPr lang="en-GB" sz="2000" b="1" dirty="0">
                <a:latin typeface="Arial" panose="020B0604020202020204" pitchFamily="34" charset="0"/>
                <a:cs typeface="Arial" panose="020B0604020202020204" pitchFamily="34" charset="0"/>
              </a:rPr>
              <a:t>encouraged </a:t>
            </a:r>
            <a:r>
              <a:rPr lang="en-GB" sz="2000" b="1" dirty="0" smtClean="0">
                <a:latin typeface="Arial" panose="020B0604020202020204" pitchFamily="34" charset="0"/>
                <a:cs typeface="Arial" panose="020B0604020202020204" pitchFamily="34" charset="0"/>
              </a:rPr>
              <a:t>enterprises to </a:t>
            </a:r>
            <a:r>
              <a:rPr lang="en-GB" sz="2000" b="1" dirty="0">
                <a:latin typeface="Arial" panose="020B0604020202020204" pitchFamily="34" charset="0"/>
                <a:cs typeface="Arial" panose="020B0604020202020204" pitchFamily="34" charset="0"/>
              </a:rPr>
              <a:t>adopt a </a:t>
            </a:r>
            <a:r>
              <a:rPr lang="en-GB" sz="2000" b="1" dirty="0" smtClean="0">
                <a:latin typeface="Arial" panose="020B0604020202020204" pitchFamily="34" charset="0"/>
                <a:cs typeface="Arial" panose="020B0604020202020204" pitchFamily="34" charset="0"/>
              </a:rPr>
              <a:t>long-term, strategic </a:t>
            </a:r>
            <a:r>
              <a:rPr lang="en-GB" sz="2000" b="1" dirty="0">
                <a:latin typeface="Arial" panose="020B0604020202020204" pitchFamily="34" charset="0"/>
                <a:cs typeface="Arial" panose="020B0604020202020204" pitchFamily="34" charset="0"/>
              </a:rPr>
              <a:t>approach </a:t>
            </a:r>
            <a:r>
              <a:rPr lang="en-GB" sz="2000" dirty="0">
                <a:latin typeface="Arial" panose="020B0604020202020204" pitchFamily="34" charset="0"/>
                <a:cs typeface="Arial" panose="020B0604020202020204" pitchFamily="34" charset="0"/>
              </a:rPr>
              <a:t>to </a:t>
            </a:r>
            <a:r>
              <a:rPr lang="en-GB" sz="2000" dirty="0" smtClean="0">
                <a:latin typeface="Arial" panose="020B0604020202020204" pitchFamily="34" charset="0"/>
                <a:cs typeface="Arial" panose="020B0604020202020204" pitchFamily="34" charset="0"/>
              </a:rPr>
              <a:t>CSR. </a:t>
            </a:r>
          </a:p>
          <a:p>
            <a:pPr marL="0" indent="0">
              <a:buNone/>
            </a:pPr>
            <a:endParaRPr lang="en-GB" sz="8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To </a:t>
            </a:r>
            <a:r>
              <a:rPr lang="en-GB" sz="2000" dirty="0">
                <a:latin typeface="Arial" panose="020B0604020202020204" pitchFamily="34" charset="0"/>
                <a:cs typeface="Arial" panose="020B0604020202020204" pitchFamily="34" charset="0"/>
              </a:rPr>
              <a:t>identify, prevent and mitigate their possible adverse impacts, large </a:t>
            </a:r>
            <a:r>
              <a:rPr lang="en-GB" sz="2000" dirty="0" smtClean="0">
                <a:latin typeface="Arial" panose="020B0604020202020204" pitchFamily="34" charset="0"/>
                <a:cs typeface="Arial" panose="020B0604020202020204" pitchFamily="34" charset="0"/>
              </a:rPr>
              <a:t>enterprises are encouraged by the EU Commission </a:t>
            </a:r>
            <a:r>
              <a:rPr lang="en-GB" sz="2000" b="1" dirty="0">
                <a:latin typeface="Arial" panose="020B0604020202020204" pitchFamily="34" charset="0"/>
                <a:cs typeface="Arial" panose="020B0604020202020204" pitchFamily="34" charset="0"/>
              </a:rPr>
              <a:t>to carry out </a:t>
            </a:r>
            <a:r>
              <a:rPr lang="en-GB" sz="2000" b="1" dirty="0" smtClean="0">
                <a:latin typeface="Arial" panose="020B0604020202020204" pitchFamily="34" charset="0"/>
                <a:cs typeface="Arial" panose="020B0604020202020204" pitchFamily="34" charset="0"/>
              </a:rPr>
              <a:t>risk-based due </a:t>
            </a:r>
            <a:r>
              <a:rPr lang="en-GB" sz="2000" b="1" dirty="0">
                <a:latin typeface="Arial" panose="020B0604020202020204" pitchFamily="34" charset="0"/>
                <a:cs typeface="Arial" panose="020B0604020202020204" pitchFamily="34" charset="0"/>
              </a:rPr>
              <a:t>diligence, including through their supply chains</a:t>
            </a:r>
            <a:r>
              <a:rPr lang="en-GB" sz="2000" b="1" dirty="0" smtClean="0">
                <a:latin typeface="Arial" panose="020B0604020202020204" pitchFamily="34" charset="0"/>
                <a:cs typeface="Arial" panose="020B0604020202020204" pitchFamily="34" charset="0"/>
              </a:rPr>
              <a:t>.</a:t>
            </a:r>
          </a:p>
          <a:p>
            <a:pPr marL="0" indent="0">
              <a:buNone/>
            </a:pPr>
            <a:endParaRPr lang="en-GB" sz="8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The EU Commission at the same time recognizes that “</a:t>
            </a:r>
            <a:r>
              <a:rPr lang="en-GB" sz="2000" dirty="0">
                <a:latin typeface="Arial" panose="020B0604020202020204" pitchFamily="34" charset="0"/>
                <a:cs typeface="Arial" panose="020B0604020202020204" pitchFamily="34" charset="0"/>
              </a:rPr>
              <a:t>f</a:t>
            </a:r>
            <a:r>
              <a:rPr lang="en-GB" sz="2000" dirty="0" smtClean="0">
                <a:latin typeface="Arial" panose="020B0604020202020204" pitchFamily="34" charset="0"/>
                <a:cs typeface="Arial" panose="020B0604020202020204" pitchFamily="34" charset="0"/>
              </a:rPr>
              <a:t>or </a:t>
            </a:r>
            <a:r>
              <a:rPr lang="en-GB" sz="2000" dirty="0">
                <a:latin typeface="Arial" panose="020B0604020202020204" pitchFamily="34" charset="0"/>
                <a:cs typeface="Arial" panose="020B0604020202020204" pitchFamily="34" charset="0"/>
              </a:rPr>
              <a:t>most </a:t>
            </a:r>
            <a:r>
              <a:rPr lang="en-GB" sz="2000" b="1" dirty="0">
                <a:latin typeface="Arial" panose="020B0604020202020204" pitchFamily="34" charset="0"/>
                <a:cs typeface="Arial" panose="020B0604020202020204" pitchFamily="34" charset="0"/>
              </a:rPr>
              <a:t>small and medium-sized enterprises</a:t>
            </a:r>
            <a:r>
              <a:rPr lang="en-GB" sz="2000" dirty="0">
                <a:latin typeface="Arial" panose="020B0604020202020204" pitchFamily="34" charset="0"/>
                <a:cs typeface="Arial" panose="020B0604020202020204" pitchFamily="34" charset="0"/>
              </a:rPr>
              <a:t>, especially </a:t>
            </a:r>
            <a:r>
              <a:rPr lang="en-GB" sz="2000" dirty="0" smtClean="0">
                <a:latin typeface="Arial" panose="020B0604020202020204" pitchFamily="34" charset="0"/>
                <a:cs typeface="Arial" panose="020B0604020202020204" pitchFamily="34" charset="0"/>
              </a:rPr>
              <a:t>microenterprises, the </a:t>
            </a:r>
            <a:r>
              <a:rPr lang="en-GB" sz="2000" dirty="0">
                <a:latin typeface="Arial" panose="020B0604020202020204" pitchFamily="34" charset="0"/>
                <a:cs typeface="Arial" panose="020B0604020202020204" pitchFamily="34" charset="0"/>
              </a:rPr>
              <a:t>CSR process is likely </a:t>
            </a:r>
            <a:r>
              <a:rPr lang="en-GB" sz="2000" b="1" dirty="0">
                <a:latin typeface="Arial" panose="020B0604020202020204" pitchFamily="34" charset="0"/>
                <a:cs typeface="Arial" panose="020B0604020202020204" pitchFamily="34" charset="0"/>
              </a:rPr>
              <a:t>to remain informal and </a:t>
            </a:r>
            <a:r>
              <a:rPr lang="en-GB" sz="2000" b="1" dirty="0" smtClean="0">
                <a:latin typeface="Arial" panose="020B0604020202020204" pitchFamily="34" charset="0"/>
                <a:cs typeface="Arial" panose="020B0604020202020204" pitchFamily="34" charset="0"/>
              </a:rPr>
              <a:t>intuitive</a:t>
            </a:r>
            <a:r>
              <a:rPr lang="en-GB" sz="2000" dirty="0" smtClean="0">
                <a:latin typeface="Arial" panose="020B0604020202020204" pitchFamily="34" charset="0"/>
                <a:cs typeface="Arial" panose="020B0604020202020204" pitchFamily="34" charset="0"/>
              </a:rPr>
              <a:t>”.</a:t>
            </a: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a:p>
            <a:endParaRPr lang="de-CH" altLang="de-DE" sz="2000" dirty="0" smtClean="0">
              <a:latin typeface="Arial" panose="020B0604020202020204" pitchFamily="34" charset="0"/>
              <a:cs typeface="Arial" panose="020B0604020202020204" pitchFamily="34" charset="0"/>
            </a:endParaRPr>
          </a:p>
          <a:p>
            <a:endParaRPr lang="en-US" sz="2000" dirty="0" smtClean="0">
              <a:latin typeface="Arial" pitchFamily="34" charset="0"/>
              <a:cs typeface="Arial" pitchFamily="34" charset="0"/>
            </a:endParaRPr>
          </a:p>
          <a:p>
            <a:pPr>
              <a:defRPr/>
            </a:pPr>
            <a:endParaRPr lang="de-CH" sz="2000" dirty="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5</a:t>
            </a:fld>
            <a:endParaRPr lang="fr-FR" dirty="0"/>
          </a:p>
        </p:txBody>
      </p:sp>
    </p:spTree>
    <p:extLst>
      <p:ext uri="{BB962C8B-B14F-4D97-AF65-F5344CB8AC3E}">
        <p14:creationId xmlns:p14="http://schemas.microsoft.com/office/powerpoint/2010/main" val="14668519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484784"/>
            <a:ext cx="7772400" cy="4095750"/>
          </a:xfrm>
        </p:spPr>
        <p:txBody>
          <a:bodyPr>
            <a:normAutofit fontScale="92500"/>
          </a:bodyPr>
          <a:lstStyle/>
          <a:p>
            <a:pPr marL="0" indent="0">
              <a:buNone/>
            </a:pPr>
            <a:r>
              <a:rPr lang="en-GB" sz="2000" b="1" dirty="0">
                <a:solidFill>
                  <a:schemeClr val="accent2"/>
                </a:solidFill>
                <a:latin typeface="Arial" charset="0"/>
                <a:cs typeface="Arial" charset="0"/>
              </a:rPr>
              <a:t>The Commission </a:t>
            </a:r>
            <a:r>
              <a:rPr lang="en-GB" sz="2000" b="1" dirty="0" smtClean="0">
                <a:solidFill>
                  <a:schemeClr val="accent2"/>
                </a:solidFill>
                <a:latin typeface="Arial" charset="0"/>
                <a:cs typeface="Arial" charset="0"/>
              </a:rPr>
              <a:t>invites</a:t>
            </a:r>
            <a:endParaRPr lang="en-GB" sz="2000" b="1" dirty="0">
              <a:solidFill>
                <a:schemeClr val="accent2"/>
              </a:solidFill>
              <a:latin typeface="Arial" charset="0"/>
              <a:cs typeface="Arial" charset="0"/>
            </a:endParaRPr>
          </a:p>
          <a:p>
            <a:pPr marL="0" indent="0">
              <a:buNone/>
            </a:pPr>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All large European enterprises to make a commitment by 2014 to take account of at least one of the following sets of principles and guidelines when developing their approach to CSR: the UN </a:t>
            </a:r>
            <a:r>
              <a:rPr lang="en-GB" sz="2000" b="1" dirty="0">
                <a:latin typeface="Arial" panose="020B0604020202020204" pitchFamily="34" charset="0"/>
                <a:cs typeface="Arial" panose="020B0604020202020204" pitchFamily="34" charset="0"/>
              </a:rPr>
              <a:t>Global Compact</a:t>
            </a:r>
            <a:r>
              <a:rPr lang="en-GB" sz="2000" dirty="0">
                <a:latin typeface="Arial" panose="020B0604020202020204" pitchFamily="34" charset="0"/>
                <a:cs typeface="Arial" panose="020B0604020202020204" pitchFamily="34" charset="0"/>
              </a:rPr>
              <a:t>, the </a:t>
            </a:r>
            <a:r>
              <a:rPr lang="en-GB" sz="2000" b="1" dirty="0">
                <a:latin typeface="Arial" panose="020B0604020202020204" pitchFamily="34" charset="0"/>
                <a:cs typeface="Arial" panose="020B0604020202020204" pitchFamily="34" charset="0"/>
              </a:rPr>
              <a:t>OECD Guidelines</a:t>
            </a:r>
            <a:r>
              <a:rPr lang="en-GB" sz="2000" dirty="0">
                <a:latin typeface="Arial" panose="020B0604020202020204" pitchFamily="34" charset="0"/>
                <a:cs typeface="Arial" panose="020B0604020202020204" pitchFamily="34" charset="0"/>
              </a:rPr>
              <a:t> for Multinational Enterprises, or the </a:t>
            </a:r>
            <a:r>
              <a:rPr lang="en-GB" sz="2000" b="1" dirty="0">
                <a:latin typeface="Arial" panose="020B0604020202020204" pitchFamily="34" charset="0"/>
                <a:cs typeface="Arial" panose="020B0604020202020204" pitchFamily="34" charset="0"/>
              </a:rPr>
              <a:t>ISO 26000 Guidance </a:t>
            </a:r>
            <a:r>
              <a:rPr lang="en-GB" sz="2000" dirty="0">
                <a:latin typeface="Arial" panose="020B0604020202020204" pitchFamily="34" charset="0"/>
                <a:cs typeface="Arial" panose="020B0604020202020204" pitchFamily="34" charset="0"/>
              </a:rPr>
              <a:t>Standard on Social Responsibility.</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All European-based multinational enterprises to make a commitment by 2014 to respect the </a:t>
            </a:r>
            <a:r>
              <a:rPr lang="en-GB" sz="2000" b="1" dirty="0">
                <a:latin typeface="Arial" panose="020B0604020202020204" pitchFamily="34" charset="0"/>
                <a:cs typeface="Arial" panose="020B0604020202020204" pitchFamily="34" charset="0"/>
              </a:rPr>
              <a:t>ILO Tri-partite Declaration </a:t>
            </a:r>
            <a:r>
              <a:rPr lang="en-GB" sz="2000" dirty="0">
                <a:latin typeface="Arial" panose="020B0604020202020204" pitchFamily="34" charset="0"/>
                <a:cs typeface="Arial" panose="020B0604020202020204" pitchFamily="34" charset="0"/>
              </a:rPr>
              <a:t>of Principles Concerning Multinational Enterprises and Social Policy.</a:t>
            </a:r>
          </a:p>
          <a:p>
            <a:pPr marL="0" indent="0">
              <a:buNone/>
            </a:pPr>
            <a:r>
              <a:rPr lang="en-GB" sz="2000" dirty="0">
                <a:latin typeface="Arial" panose="020B0604020202020204" pitchFamily="34" charset="0"/>
                <a:cs typeface="Arial" panose="020B0604020202020204" pitchFamily="34" charset="0"/>
              </a:rPr>
              <a:t>	</a:t>
            </a:r>
          </a:p>
          <a:p>
            <a:endParaRPr lang="en-GB" dirty="0"/>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6</a:t>
            </a:fld>
            <a:endParaRPr lang="fr-FR"/>
          </a:p>
        </p:txBody>
      </p:sp>
    </p:spTree>
    <p:extLst>
      <p:ext uri="{BB962C8B-B14F-4D97-AF65-F5344CB8AC3E}">
        <p14:creationId xmlns:p14="http://schemas.microsoft.com/office/powerpoint/2010/main" val="2655247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84784"/>
            <a:ext cx="7772400" cy="4114800"/>
          </a:xfrm>
        </p:spPr>
        <p:txBody>
          <a:bodyPr>
            <a:normAutofit lnSpcReduction="10000"/>
          </a:bodyPr>
          <a:lstStyle/>
          <a:p>
            <a:pPr>
              <a:buNone/>
            </a:pPr>
            <a:r>
              <a:rPr lang="en-US" altLang="fr-FR" sz="2000" b="1" dirty="0" smtClean="0">
                <a:solidFill>
                  <a:schemeClr val="accent2"/>
                </a:solidFill>
                <a:latin typeface="Arial" charset="0"/>
                <a:cs typeface="Arial" charset="0"/>
              </a:rPr>
              <a:t>EU Commission`s Agenda for Action with regards to CSR  </a:t>
            </a:r>
            <a:endParaRPr lang="en-US" altLang="fr-FR" sz="2000" b="1" dirty="0">
              <a:solidFill>
                <a:schemeClr val="accent2"/>
              </a:solidFill>
              <a:latin typeface="Arial" charset="0"/>
              <a:cs typeface="Arial" charset="0"/>
            </a:endParaRPr>
          </a:p>
          <a:p>
            <a:pPr marL="0" indent="0">
              <a:buNone/>
            </a:pPr>
            <a:endParaRPr lang="en-GB" sz="800" dirty="0"/>
          </a:p>
          <a:p>
            <a:r>
              <a:rPr lang="en-GB" sz="2000" dirty="0"/>
              <a:t> </a:t>
            </a:r>
            <a:r>
              <a:rPr lang="en-GB" sz="2000" dirty="0">
                <a:latin typeface="Arial" panose="020B0604020202020204" pitchFamily="34" charset="0"/>
                <a:cs typeface="Arial" panose="020B0604020202020204" pitchFamily="34" charset="0"/>
              </a:rPr>
              <a:t>Enhancing visibility and disseminating good practice	</a:t>
            </a:r>
          </a:p>
          <a:p>
            <a:pPr marL="0" indent="0">
              <a:buNone/>
            </a:pPr>
            <a:endParaRPr lang="en-GB" sz="800" dirty="0">
              <a:latin typeface="Arial" panose="020B0604020202020204" pitchFamily="34" charset="0"/>
              <a:cs typeface="Arial" panose="020B0604020202020204" pitchFamily="34" charset="0"/>
            </a:endParaRPr>
          </a:p>
          <a:p>
            <a:pPr lvl="1"/>
            <a:r>
              <a:rPr lang="en-GB" sz="1600" dirty="0" smtClean="0">
                <a:latin typeface="Arial" panose="020B0604020202020204" pitchFamily="34" charset="0"/>
                <a:cs typeface="Arial" panose="020B0604020202020204" pitchFamily="34" charset="0"/>
              </a:rPr>
              <a:t>European </a:t>
            </a:r>
            <a:r>
              <a:rPr lang="en-GB" sz="1600" dirty="0" err="1">
                <a:latin typeface="Arial" panose="020B0604020202020204" pitchFamily="34" charset="0"/>
                <a:cs typeface="Arial" panose="020B0604020202020204" pitchFamily="34" charset="0"/>
              </a:rPr>
              <a:t>Multistakeholder</a:t>
            </a:r>
            <a:r>
              <a:rPr lang="en-GB" sz="1600" dirty="0">
                <a:latin typeface="Arial" panose="020B0604020202020204" pitchFamily="34" charset="0"/>
                <a:cs typeface="Arial" panose="020B0604020202020204" pitchFamily="34" charset="0"/>
              </a:rPr>
              <a:t> platforms on corporate social responsibility </a:t>
            </a:r>
            <a:r>
              <a:rPr lang="en-GB" sz="1600" dirty="0" smtClean="0">
                <a:latin typeface="Arial" panose="020B0604020202020204" pitchFamily="34" charset="0"/>
                <a:cs typeface="Arial" panose="020B0604020202020204" pitchFamily="34" charset="0"/>
              </a:rPr>
              <a:t>were established in </a:t>
            </a:r>
            <a:r>
              <a:rPr lang="en-GB" sz="1600" dirty="0">
                <a:latin typeface="Arial" panose="020B0604020202020204" pitchFamily="34" charset="0"/>
                <a:cs typeface="Arial" panose="020B0604020202020204" pitchFamily="34" charset="0"/>
              </a:rPr>
              <a:t>the fruit juice, the machine tools and social housing sectors. </a:t>
            </a:r>
            <a:r>
              <a:rPr lang="en-GB" sz="1600" dirty="0" smtClean="0">
                <a:latin typeface="Arial" panose="020B0604020202020204" pitchFamily="34" charset="0"/>
                <a:cs typeface="Arial" panose="020B0604020202020204" pitchFamily="34" charset="0"/>
              </a:rPr>
              <a:t> </a:t>
            </a:r>
          </a:p>
          <a:p>
            <a:pPr marL="457200" lvl="1" indent="0">
              <a:buNone/>
            </a:pPr>
            <a:endParaRPr lang="en-GB" sz="800" dirty="0" smtClean="0">
              <a:latin typeface="Arial" panose="020B0604020202020204" pitchFamily="34" charset="0"/>
              <a:cs typeface="Arial" panose="020B0604020202020204" pitchFamily="34" charset="0"/>
            </a:endParaRPr>
          </a:p>
          <a:p>
            <a:pPr lvl="1"/>
            <a:r>
              <a:rPr lang="en-GB" sz="1600" dirty="0" smtClean="0">
                <a:latin typeface="Arial" panose="020B0604020202020204" pitchFamily="34" charset="0"/>
                <a:cs typeface="Arial" panose="020B0604020202020204" pitchFamily="34" charset="0"/>
              </a:rPr>
              <a:t>Moreover, DG </a:t>
            </a:r>
            <a:r>
              <a:rPr lang="en-GB" sz="1600" dirty="0">
                <a:latin typeface="Arial" panose="020B0604020202020204" pitchFamily="34" charset="0"/>
                <a:cs typeface="Arial" panose="020B0604020202020204" pitchFamily="34" charset="0"/>
              </a:rPr>
              <a:t>CONNECT </a:t>
            </a:r>
            <a:r>
              <a:rPr lang="en-GB" sz="1600" dirty="0" smtClean="0">
                <a:latin typeface="Arial" panose="020B0604020202020204" pitchFamily="34" charset="0"/>
                <a:cs typeface="Arial" panose="020B0604020202020204" pitchFamily="34" charset="0"/>
              </a:rPr>
              <a:t>has launched </a:t>
            </a:r>
            <a:r>
              <a:rPr lang="en-GB" sz="1600" dirty="0">
                <a:latin typeface="Arial" panose="020B0604020202020204" pitchFamily="34" charset="0"/>
                <a:cs typeface="Arial" panose="020B0604020202020204" pitchFamily="34" charset="0"/>
              </a:rPr>
              <a:t>a thematic network/platform called ICT4Society, to ensure coherent and consistent coordination of CSR issues in the ICT sector, in order to encourage and enable enterprises across the EU to apply and promote CSR, through strategic partnerships with relevant stakeholders, based on good practices that show the societal benefits that can be delivered by </a:t>
            </a:r>
            <a:r>
              <a:rPr lang="en-GB" sz="1600" dirty="0" smtClean="0">
                <a:latin typeface="Arial" panose="020B0604020202020204" pitchFamily="34" charset="0"/>
                <a:cs typeface="Arial" panose="020B0604020202020204" pitchFamily="34" charset="0"/>
              </a:rPr>
              <a:t>ICT.</a:t>
            </a:r>
          </a:p>
          <a:p>
            <a:pPr marL="457200" lvl="1" indent="0">
              <a:buNone/>
            </a:pPr>
            <a:endParaRPr lang="en-GB" sz="800" dirty="0" smtClean="0">
              <a:latin typeface="Arial" panose="020B0604020202020204" pitchFamily="34" charset="0"/>
              <a:cs typeface="Arial" panose="020B0604020202020204" pitchFamily="34" charset="0"/>
            </a:endParaRPr>
          </a:p>
          <a:p>
            <a:pPr lvl="1"/>
            <a:r>
              <a:rPr lang="en-GB" sz="1600" dirty="0" smtClean="0">
                <a:latin typeface="Arial" panose="020B0604020202020204" pitchFamily="34" charset="0"/>
                <a:cs typeface="Arial" panose="020B0604020202020204" pitchFamily="34" charset="0"/>
              </a:rPr>
              <a:t>Launch </a:t>
            </a:r>
            <a:r>
              <a:rPr lang="en-GB" sz="1600" dirty="0">
                <a:latin typeface="Arial" panose="020B0604020202020204" pitchFamily="34" charset="0"/>
                <a:cs typeface="Arial" panose="020B0604020202020204" pitchFamily="34" charset="0"/>
              </a:rPr>
              <a:t>annual CSR awards: The first European CSR awards ceremony successfully took place on 25 June 2013 in Brussels 	</a:t>
            </a:r>
          </a:p>
          <a:p>
            <a:pPr marL="457200" lvl="1" indent="0">
              <a:buNone/>
            </a:pPr>
            <a:r>
              <a:rPr lang="en-GB" sz="1600" dirty="0">
                <a:latin typeface="Arial" panose="020B0604020202020204" pitchFamily="34" charset="0"/>
                <a:cs typeface="Arial" panose="020B0604020202020204" pitchFamily="34" charset="0"/>
              </a:rPr>
              <a:t>	</a:t>
            </a:r>
          </a:p>
          <a:p>
            <a:pPr marL="0" indent="0" eaLnBrk="1" hangingPunct="1">
              <a:buNone/>
            </a:pPr>
            <a:endParaRPr lang="en-GB" altLang="de-DE" sz="800" dirty="0">
              <a:latin typeface="Arial" panose="020B0604020202020204" pitchFamily="34" charset="0"/>
              <a:cs typeface="Arial" panose="020B0604020202020204" pitchFamily="34" charset="0"/>
            </a:endParaRPr>
          </a:p>
          <a:p>
            <a:pPr>
              <a:defRPr/>
            </a:pPr>
            <a:endParaRPr lang="de-CH" dirty="0" smtClean="0"/>
          </a:p>
          <a:p>
            <a:pPr>
              <a:defRPr/>
            </a:pPr>
            <a:endParaRPr lang="de-CH" dirty="0"/>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7</a:t>
            </a:fld>
            <a:endParaRPr lang="fr-FR" dirty="0"/>
          </a:p>
        </p:txBody>
      </p:sp>
    </p:spTree>
    <p:extLst>
      <p:ext uri="{BB962C8B-B14F-4D97-AF65-F5344CB8AC3E}">
        <p14:creationId xmlns:p14="http://schemas.microsoft.com/office/powerpoint/2010/main" val="31105489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Inhaltsplatzhalter 2"/>
          <p:cNvSpPr>
            <a:spLocks noGrp="1"/>
          </p:cNvSpPr>
          <p:nvPr>
            <p:ph idx="1"/>
          </p:nvPr>
        </p:nvSpPr>
        <p:spPr>
          <a:xfrm>
            <a:off x="684213" y="1412875"/>
            <a:ext cx="7772400" cy="4114800"/>
          </a:xfrm>
        </p:spPr>
        <p:txBody>
          <a:bodyPr>
            <a:normAutofit fontScale="92500"/>
          </a:bodyPr>
          <a:lstStyle/>
          <a:p>
            <a:r>
              <a:rPr lang="en-GB" sz="2000" dirty="0" smtClean="0">
                <a:latin typeface="Arial" panose="020B0604020202020204" pitchFamily="34" charset="0"/>
                <a:cs typeface="Arial" panose="020B0604020202020204" pitchFamily="34" charset="0"/>
              </a:rPr>
              <a:t>Improving </a:t>
            </a:r>
            <a:r>
              <a:rPr lang="en-GB" sz="2000" dirty="0">
                <a:latin typeface="Arial" panose="020B0604020202020204" pitchFamily="34" charset="0"/>
                <a:cs typeface="Arial" panose="020B0604020202020204" pitchFamily="34" charset="0"/>
              </a:rPr>
              <a:t>and tracking trust in </a:t>
            </a:r>
            <a:r>
              <a:rPr lang="en-GB" sz="2000" dirty="0" smtClean="0">
                <a:latin typeface="Arial" panose="020B0604020202020204" pitchFamily="34" charset="0"/>
                <a:cs typeface="Arial" panose="020B0604020202020204" pitchFamily="34" charset="0"/>
              </a:rPr>
              <a:t>business</a:t>
            </a:r>
          </a:p>
          <a:p>
            <a:pPr marL="0" indent="0">
              <a:buNone/>
            </a:pPr>
            <a:endParaRPr lang="en-GB" sz="800" dirty="0" smtClean="0">
              <a:latin typeface="Arial" panose="020B0604020202020204" pitchFamily="34" charset="0"/>
              <a:cs typeface="Arial" panose="020B0604020202020204" pitchFamily="34" charset="0"/>
            </a:endParaRPr>
          </a:p>
          <a:p>
            <a:pPr lvl="1"/>
            <a:r>
              <a:rPr lang="en-GB" sz="1600" dirty="0" smtClean="0">
                <a:latin typeface="Arial" panose="020B0604020202020204" pitchFamily="34" charset="0"/>
                <a:cs typeface="Arial" panose="020B0604020202020204" pitchFamily="34" charset="0"/>
              </a:rPr>
              <a:t>Launch </a:t>
            </a:r>
            <a:r>
              <a:rPr lang="en-GB" sz="1600" dirty="0">
                <a:latin typeface="Arial" panose="020B0604020202020204" pitchFamily="34" charset="0"/>
                <a:cs typeface="Arial" panose="020B0604020202020204" pitchFamily="34" charset="0"/>
              </a:rPr>
              <a:t>debate on role and potential of business and surveys of trust in business: CSR </a:t>
            </a:r>
            <a:r>
              <a:rPr lang="en-GB" sz="1600" dirty="0" err="1">
                <a:latin typeface="Arial" panose="020B0604020202020204" pitchFamily="34" charset="0"/>
                <a:cs typeface="Arial" panose="020B0604020202020204" pitchFamily="34" charset="0"/>
              </a:rPr>
              <a:t>Eurobarometer</a:t>
            </a:r>
            <a:r>
              <a:rPr lang="en-GB" sz="1600" dirty="0">
                <a:latin typeface="Arial" panose="020B0604020202020204" pitchFamily="34" charset="0"/>
                <a:cs typeface="Arial" panose="020B0604020202020204" pitchFamily="34" charset="0"/>
              </a:rPr>
              <a:t> Survey: A </a:t>
            </a:r>
            <a:r>
              <a:rPr lang="en-GB" sz="1600" dirty="0" err="1">
                <a:latin typeface="Arial" panose="020B0604020202020204" pitchFamily="34" charset="0"/>
                <a:cs typeface="Arial" panose="020B0604020202020204" pitchFamily="34" charset="0"/>
              </a:rPr>
              <a:t>Eurobarometer</a:t>
            </a:r>
            <a:r>
              <a:rPr lang="en-GB" sz="1600" dirty="0">
                <a:latin typeface="Arial" panose="020B0604020202020204" pitchFamily="34" charset="0"/>
                <a:cs typeface="Arial" panose="020B0604020202020204" pitchFamily="34" charset="0"/>
              </a:rPr>
              <a:t> survey was carried out in late 2012 and its results published in April 2013, showing inter alia that EU citizens feel uninformed about company's social activities and that in general they believe that SMEs do a better job in CSR than large companies. </a:t>
            </a:r>
            <a:endParaRPr lang="en-GB" sz="1600" dirty="0" smtClean="0">
              <a:latin typeface="Arial" panose="020B0604020202020204" pitchFamily="34" charset="0"/>
              <a:cs typeface="Arial" panose="020B0604020202020204" pitchFamily="34" charset="0"/>
            </a:endParaRPr>
          </a:p>
          <a:p>
            <a:pPr marL="457200" lvl="1" indent="0">
              <a:buNone/>
            </a:pPr>
            <a:r>
              <a:rPr lang="en-GB" sz="1600" dirty="0">
                <a:latin typeface="Arial" panose="020B0604020202020204" pitchFamily="34" charset="0"/>
                <a:cs typeface="Arial" panose="020B0604020202020204" pitchFamily="34" charset="0"/>
              </a:rPr>
              <a:t>	</a:t>
            </a:r>
          </a:p>
          <a:p>
            <a:r>
              <a:rPr lang="en-GB" sz="2000" dirty="0">
                <a:latin typeface="Arial" panose="020B0604020202020204" pitchFamily="34" charset="0"/>
                <a:cs typeface="Arial" panose="020B0604020202020204" pitchFamily="34" charset="0"/>
              </a:rPr>
              <a:t>Improving self and co-regulation processes	</a:t>
            </a:r>
            <a:endParaRPr lang="en-GB" sz="2000" dirty="0" smtClean="0">
              <a:latin typeface="Arial" panose="020B0604020202020204" pitchFamily="34" charset="0"/>
              <a:cs typeface="Arial" panose="020B0604020202020204" pitchFamily="34" charset="0"/>
            </a:endParaRPr>
          </a:p>
          <a:p>
            <a:pPr marL="0" indent="0">
              <a:buNone/>
            </a:pPr>
            <a:endParaRPr lang="en-GB" sz="800" dirty="0">
              <a:latin typeface="Arial" panose="020B0604020202020204" pitchFamily="34" charset="0"/>
              <a:cs typeface="Arial" panose="020B0604020202020204" pitchFamily="34" charset="0"/>
            </a:endParaRPr>
          </a:p>
          <a:p>
            <a:pPr lvl="1"/>
            <a:r>
              <a:rPr lang="en-GB" sz="1600" dirty="0">
                <a:latin typeface="Arial" panose="020B0604020202020204" pitchFamily="34" charset="0"/>
                <a:cs typeface="Arial" panose="020B0604020202020204" pitchFamily="34" charset="0"/>
              </a:rPr>
              <a:t>A set of Principles for Better Self- and Co-Regulation was published in February 2013, further to a public consultation and an open meeting with stakeholders. </a:t>
            </a:r>
            <a:endParaRPr lang="en-GB" sz="1600" dirty="0" smtClean="0">
              <a:latin typeface="Arial" panose="020B0604020202020204" pitchFamily="34" charset="0"/>
              <a:cs typeface="Arial" panose="020B0604020202020204" pitchFamily="34" charset="0"/>
            </a:endParaRPr>
          </a:p>
          <a:p>
            <a:pPr marL="457200" lvl="1" indent="0">
              <a:buNone/>
            </a:pPr>
            <a:endParaRPr lang="en-GB" sz="800" dirty="0">
              <a:latin typeface="Arial" panose="020B0604020202020204" pitchFamily="34" charset="0"/>
              <a:cs typeface="Arial" panose="020B0604020202020204" pitchFamily="34" charset="0"/>
            </a:endParaRPr>
          </a:p>
          <a:p>
            <a:pPr lvl="1"/>
            <a:r>
              <a:rPr lang="en-GB" sz="1600" dirty="0">
                <a:latin typeface="Arial" panose="020B0604020202020204" pitchFamily="34" charset="0"/>
                <a:cs typeface="Arial" panose="020B0604020202020204" pitchFamily="34" charset="0"/>
              </a:rPr>
              <a:t>A Community of Practice has been set up, with an online platform up and running. This is a place where companies, industry associations, NGOs, universities, researchers or other organisations can exchange ideas and best practices about better self- and co-regulation actions</a:t>
            </a:r>
            <a:r>
              <a:rPr lang="en-GB" sz="1600" dirty="0"/>
              <a:t>. 	</a:t>
            </a:r>
          </a:p>
          <a:p>
            <a:endParaRPr lang="en-GB" sz="2000" dirty="0"/>
          </a:p>
        </p:txBody>
      </p:sp>
      <p:sp>
        <p:nvSpPr>
          <p:cNvPr id="4" name="Foliennummernplatzhalter 3"/>
          <p:cNvSpPr>
            <a:spLocks noGrp="1"/>
          </p:cNvSpPr>
          <p:nvPr>
            <p:ph type="sldNum" sz="quarter" idx="12"/>
          </p:nvPr>
        </p:nvSpPr>
        <p:spPr/>
        <p:txBody>
          <a:bodyPr/>
          <a:lstStyle/>
          <a:p>
            <a:pPr>
              <a:defRPr/>
            </a:pPr>
            <a:fld id="{90A52767-9341-408A-9534-764E9FB1B18B}" type="slidenum">
              <a:rPr lang="fr-FR" smtClean="0"/>
              <a:pPr>
                <a:defRPr/>
              </a:pPr>
              <a:t>8</a:t>
            </a:fld>
            <a:endParaRPr lang="fr-FR" dirty="0"/>
          </a:p>
        </p:txBody>
      </p:sp>
    </p:spTree>
    <p:extLst>
      <p:ext uri="{BB962C8B-B14F-4D97-AF65-F5344CB8AC3E}">
        <p14:creationId xmlns:p14="http://schemas.microsoft.com/office/powerpoint/2010/main" val="4158784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196752"/>
            <a:ext cx="7772400" cy="4095750"/>
          </a:xfrm>
        </p:spPr>
        <p:txBody>
          <a:bodyPr>
            <a:normAutofit fontScale="92500" lnSpcReduction="10000"/>
          </a:bodyPr>
          <a:lstStyle/>
          <a:p>
            <a:pPr>
              <a:buNone/>
            </a:pPr>
            <a:endParaRPr lang="en-US" sz="1000" dirty="0" smtClean="0">
              <a:latin typeface="Arial" pitchFamily="34" charset="0"/>
              <a:cs typeface="Arial" pitchFamily="34" charset="0"/>
            </a:endParaRPr>
          </a:p>
          <a:p>
            <a:pPr>
              <a:buNone/>
            </a:pPr>
            <a:endParaRPr lang="en-US" sz="800" dirty="0" smtClean="0">
              <a:latin typeface="Arial" pitchFamily="34" charset="0"/>
              <a:cs typeface="Arial" pitchFamily="34" charset="0"/>
            </a:endParaRPr>
          </a:p>
          <a:p>
            <a:r>
              <a:rPr lang="en-GB" sz="2000" dirty="0">
                <a:latin typeface="Arial" panose="020B0604020202020204" pitchFamily="34" charset="0"/>
                <a:cs typeface="Arial" panose="020B0604020202020204" pitchFamily="34" charset="0"/>
              </a:rPr>
              <a:t>Enhancing market reward - public procurement	</a:t>
            </a:r>
            <a:endParaRPr lang="de-CH" sz="2000" dirty="0">
              <a:latin typeface="Arial" pitchFamily="34" charset="0"/>
              <a:cs typeface="Arial" pitchFamily="34" charset="0"/>
            </a:endParaRPr>
          </a:p>
          <a:p>
            <a:pPr lvl="1"/>
            <a:r>
              <a:rPr lang="en-GB" sz="1600" dirty="0">
                <a:latin typeface="Arial" panose="020B0604020202020204" pitchFamily="34" charset="0"/>
                <a:cs typeface="Arial" panose="020B0604020202020204" pitchFamily="34" charset="0"/>
              </a:rPr>
              <a:t>Proposal for </a:t>
            </a:r>
            <a:r>
              <a:rPr lang="en-GB" sz="1600" b="1" dirty="0">
                <a:latin typeface="Arial" panose="020B0604020202020204" pitchFamily="34" charset="0"/>
                <a:cs typeface="Arial" panose="020B0604020202020204" pitchFamily="34" charset="0"/>
              </a:rPr>
              <a:t>revision of public procurement directives </a:t>
            </a:r>
            <a:r>
              <a:rPr lang="en-GB" sz="1600" dirty="0">
                <a:latin typeface="Arial" panose="020B0604020202020204" pitchFamily="34" charset="0"/>
                <a:cs typeface="Arial" panose="020B0604020202020204" pitchFamily="34" charset="0"/>
              </a:rPr>
              <a:t>published by Commission December 2011, including new provisions for use of social and environmental criteria, and on market access for </a:t>
            </a:r>
            <a:r>
              <a:rPr lang="en-GB" sz="1600" dirty="0" smtClean="0">
                <a:latin typeface="Arial" panose="020B0604020202020204" pitchFamily="34" charset="0"/>
                <a:cs typeface="Arial" panose="020B0604020202020204" pitchFamily="34" charset="0"/>
              </a:rPr>
              <a:t>SMEs. </a:t>
            </a:r>
          </a:p>
          <a:p>
            <a:pPr marL="0" indent="0">
              <a:buNone/>
            </a:pPr>
            <a:endParaRPr lang="en-GB" sz="8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Disclosure </a:t>
            </a:r>
            <a:r>
              <a:rPr lang="en-GB" sz="2000" dirty="0">
                <a:latin typeface="Arial" panose="020B0604020202020204" pitchFamily="34" charset="0"/>
                <a:cs typeface="Arial" panose="020B0604020202020204" pitchFamily="34" charset="0"/>
              </a:rPr>
              <a:t>of social and environmental information	</a:t>
            </a:r>
          </a:p>
          <a:p>
            <a:pPr lvl="1"/>
            <a:r>
              <a:rPr lang="en-GB" sz="1600" dirty="0">
                <a:latin typeface="Arial" panose="020B0604020202020204" pitchFamily="34" charset="0"/>
                <a:cs typeface="Arial" panose="020B0604020202020204" pitchFamily="34" charset="0"/>
              </a:rPr>
              <a:t>EU directive on the Disclosure of </a:t>
            </a:r>
            <a:r>
              <a:rPr lang="en-GB" sz="1600" dirty="0" smtClean="0">
                <a:latin typeface="Arial" panose="020B0604020202020204" pitchFamily="34" charset="0"/>
                <a:cs typeface="Arial" panose="020B0604020202020204" pitchFamily="34" charset="0"/>
              </a:rPr>
              <a:t>non-financial information.</a:t>
            </a:r>
          </a:p>
          <a:p>
            <a:pPr marL="457200" lvl="1" indent="0">
              <a:buNone/>
            </a:pPr>
            <a:endParaRPr lang="en-GB" sz="8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National and sub-national CSR policies	</a:t>
            </a:r>
          </a:p>
          <a:p>
            <a:pPr lvl="1"/>
            <a:r>
              <a:rPr lang="en-GB" sz="1600" dirty="0">
                <a:latin typeface="Arial" panose="020B0604020202020204" pitchFamily="34" charset="0"/>
                <a:cs typeface="Arial" panose="020B0604020202020204" pitchFamily="34" charset="0"/>
              </a:rPr>
              <a:t>The </a:t>
            </a:r>
            <a:r>
              <a:rPr lang="en-GB" sz="1600" dirty="0" smtClean="0">
                <a:latin typeface="Arial" panose="020B0604020202020204" pitchFamily="34" charset="0"/>
                <a:cs typeface="Arial" panose="020B0604020202020204" pitchFamily="34" charset="0"/>
              </a:rPr>
              <a:t>EU Commission asked Member States to prepare national CSR Action Plans. 24 EU Member States </a:t>
            </a:r>
            <a:r>
              <a:rPr lang="en-GB" sz="1600" dirty="0">
                <a:latin typeface="Arial" panose="020B0604020202020204" pitchFamily="34" charset="0"/>
                <a:cs typeface="Arial" panose="020B0604020202020204" pitchFamily="34" charset="0"/>
              </a:rPr>
              <a:t>will have or already have </a:t>
            </a:r>
            <a:r>
              <a:rPr lang="en-GB" sz="1600" dirty="0" smtClean="0">
                <a:latin typeface="Arial" panose="020B0604020202020204" pitchFamily="34" charset="0"/>
                <a:cs typeface="Arial" panose="020B0604020202020204" pitchFamily="34" charset="0"/>
              </a:rPr>
              <a:t>such a CSR Action Plan.</a:t>
            </a:r>
            <a:endParaRPr lang="en-GB" sz="800" dirty="0" smtClean="0">
              <a:latin typeface="Arial" panose="020B0604020202020204" pitchFamily="34" charset="0"/>
              <a:cs typeface="Arial" panose="020B0604020202020204" pitchFamily="34" charset="0"/>
            </a:endParaRPr>
          </a:p>
          <a:p>
            <a:pPr marL="457200" lvl="1" indent="0">
              <a:buNone/>
            </a:pPr>
            <a:endParaRPr lang="en-GB" sz="800" dirty="0" smtClean="0">
              <a:latin typeface="Arial" panose="020B0604020202020204" pitchFamily="34" charset="0"/>
              <a:cs typeface="Arial" panose="020B0604020202020204" pitchFamily="34" charset="0"/>
            </a:endParaRPr>
          </a:p>
          <a:p>
            <a:pPr marL="361950" lvl="1" indent="-361950">
              <a:buFont typeface="Arial" panose="020B0604020202020204" pitchFamily="34" charset="0"/>
              <a:buChar char="•"/>
            </a:pPr>
            <a:r>
              <a:rPr lang="en-GB" sz="2000" dirty="0">
                <a:latin typeface="Arial" panose="020B0604020202020204" pitchFamily="34" charset="0"/>
                <a:ea typeface="+mn-ea"/>
                <a:cs typeface="Arial" panose="020B0604020202020204" pitchFamily="34" charset="0"/>
              </a:rPr>
              <a:t>Aligning EU and global approaches - principles and </a:t>
            </a:r>
            <a:r>
              <a:rPr lang="en-GB" sz="2000" dirty="0" smtClean="0">
                <a:latin typeface="Arial" panose="020B0604020202020204" pitchFamily="34" charset="0"/>
                <a:ea typeface="+mn-ea"/>
                <a:cs typeface="Arial" panose="020B0604020202020204" pitchFamily="34" charset="0"/>
              </a:rPr>
              <a:t>guidelines</a:t>
            </a:r>
          </a:p>
          <a:p>
            <a:pPr lvl="1"/>
            <a:r>
              <a:rPr lang="en-GB" sz="1600" dirty="0">
                <a:latin typeface="Arial" panose="020B0604020202020204" pitchFamily="34" charset="0"/>
                <a:cs typeface="Arial" panose="020B0604020202020204" pitchFamily="34" charset="0"/>
              </a:rPr>
              <a:t>The EU Commission monitors commitments of EU enterprises &gt; 1,000 employees to take </a:t>
            </a:r>
            <a:r>
              <a:rPr lang="en-GB" sz="1600" dirty="0" smtClean="0">
                <a:latin typeface="Arial" panose="020B0604020202020204" pitchFamily="34" charset="0"/>
                <a:cs typeface="Arial" panose="020B0604020202020204" pitchFamily="34" charset="0"/>
              </a:rPr>
              <a:t>into account internationally </a:t>
            </a:r>
            <a:r>
              <a:rPr lang="en-GB" sz="1600" dirty="0">
                <a:latin typeface="Arial" panose="020B0604020202020204" pitchFamily="34" charset="0"/>
                <a:cs typeface="Arial" panose="020B0604020202020204" pitchFamily="34" charset="0"/>
              </a:rPr>
              <a:t>recognised CSR principles and </a:t>
            </a:r>
            <a:r>
              <a:rPr lang="en-GB" sz="1600" dirty="0" smtClean="0">
                <a:latin typeface="Arial" panose="020B0604020202020204" pitchFamily="34" charset="0"/>
                <a:cs typeface="Arial" panose="020B0604020202020204" pitchFamily="34" charset="0"/>
              </a:rPr>
              <a:t>guidelines.</a:t>
            </a:r>
            <a:r>
              <a:rPr lang="en-GB" sz="800" dirty="0">
                <a:latin typeface="Arial" panose="020B0604020202020204" pitchFamily="34" charset="0"/>
                <a:cs typeface="Arial" panose="020B0604020202020204" pitchFamily="34" charset="0"/>
              </a:rPr>
              <a:t>	</a:t>
            </a:r>
          </a:p>
          <a:p>
            <a:endParaRPr lang="en-GB" sz="2000" dirty="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9</a:t>
            </a:fld>
            <a:endParaRPr lang="fr-FR" dirty="0"/>
          </a:p>
        </p:txBody>
      </p:sp>
    </p:spTree>
    <p:extLst>
      <p:ext uri="{BB962C8B-B14F-4D97-AF65-F5344CB8AC3E}">
        <p14:creationId xmlns:p14="http://schemas.microsoft.com/office/powerpoint/2010/main" val="1417787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1157</Words>
  <Application>Microsoft Office PowerPoint</Application>
  <PresentationFormat>Ekran Gösterisi (4:3)</PresentationFormat>
  <Paragraphs>186</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Ofis Teması</vt:lpstr>
      <vt:lpstr> CSR Strategy of the EU 2011 - 2014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9</cp:revision>
  <cp:lastPrinted>2013-04-03T11:35:20Z</cp:lastPrinted>
  <dcterms:created xsi:type="dcterms:W3CDTF">2013-03-18T14:58:09Z</dcterms:created>
  <dcterms:modified xsi:type="dcterms:W3CDTF">2014-06-10T13:36:28Z</dcterms:modified>
</cp:coreProperties>
</file>