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90" r:id="rId2"/>
    <p:sldId id="291" r:id="rId3"/>
    <p:sldId id="292" r:id="rId4"/>
    <p:sldId id="293" r:id="rId5"/>
    <p:sldId id="294" r:id="rId6"/>
    <p:sldId id="295" r:id="rId7"/>
    <p:sldId id="296" r:id="rId8"/>
    <p:sldId id="297" r:id="rId9"/>
    <p:sldId id="298" r:id="rId10"/>
    <p:sldId id="299" r:id="rId11"/>
    <p:sldId id="300" r:id="rId12"/>
    <p:sldId id="301" r:id="rId13"/>
    <p:sldId id="302"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90"/>
            <p14:sldId id="291"/>
            <p14:sldId id="292"/>
            <p14:sldId id="293"/>
            <p14:sldId id="294"/>
            <p14:sldId id="295"/>
            <p14:sldId id="296"/>
            <p14:sldId id="297"/>
            <p14:sldId id="298"/>
            <p14:sldId id="299"/>
            <p14:sldId id="300"/>
            <p14:sldId id="301"/>
            <p14:sldId id="302"/>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96"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6BB100-9A24-4198-BFEF-04967745509D}" type="datetimeFigureOut">
              <a:rPr lang="en-US" smtClean="0"/>
              <a:t>6/10/2014</a:t>
            </a:fld>
            <a:endParaRPr lang="en-US"/>
          </a:p>
        </p:txBody>
      </p:sp>
      <p:sp>
        <p:nvSpPr>
          <p:cNvPr id="4" name="Alt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A73D88-2173-4D75-A1A8-BFE46E0C9D47}" type="slidenum">
              <a:rPr lang="en-US" smtClean="0"/>
              <a:t>‹#›</a:t>
            </a:fld>
            <a:endParaRPr lang="en-US"/>
          </a:p>
        </p:txBody>
      </p:sp>
    </p:spTree>
    <p:extLst>
      <p:ext uri="{BB962C8B-B14F-4D97-AF65-F5344CB8AC3E}">
        <p14:creationId xmlns:p14="http://schemas.microsoft.com/office/powerpoint/2010/main" val="3149304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E107E2-F77B-4151-ADC6-557AE82A6B9C}" type="datetimeFigureOut">
              <a:rPr lang="tr-TR" smtClean="0"/>
              <a:t>10.06.2014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81563D-835C-4A89-827F-E01140BF7A32}" type="slidenum">
              <a:rPr lang="tr-TR" smtClean="0"/>
              <a:t>‹#›</a:t>
            </a:fld>
            <a:endParaRPr lang="tr-TR"/>
          </a:p>
        </p:txBody>
      </p:sp>
    </p:spTree>
    <p:extLst>
      <p:ext uri="{BB962C8B-B14F-4D97-AF65-F5344CB8AC3E}">
        <p14:creationId xmlns:p14="http://schemas.microsoft.com/office/powerpoint/2010/main" val="23437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683568" y="1772816"/>
            <a:ext cx="7772400" cy="4176464"/>
          </a:xfrm>
        </p:spPr>
        <p:txBody>
          <a:bodyPr>
            <a:normAutofit fontScale="90000"/>
          </a:bodyPr>
          <a:lstStyle/>
          <a:p>
            <a:pPr eaLnBrk="1" hangingPunct="1">
              <a:lnSpc>
                <a:spcPct val="150000"/>
              </a:lnSpc>
            </a:pP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en-GB" sz="3600" b="1" dirty="0" smtClean="0">
                <a:solidFill>
                  <a:schemeClr val="accent2"/>
                </a:solidFill>
                <a:latin typeface="Arial" charset="0"/>
                <a:cs typeface="Arial" charset="0"/>
              </a:rPr>
              <a:t>CSR and SMEs – How to get started</a:t>
            </a:r>
            <a:r>
              <a:rPr lang="en-US" altLang="fr-FR" sz="3600" b="1" dirty="0">
                <a:solidFill>
                  <a:schemeClr val="accent2"/>
                </a:solidFill>
                <a:latin typeface="Arial" charset="0"/>
                <a:cs typeface="Arial" charset="0"/>
              </a:rPr>
              <a:t/>
            </a:r>
            <a:br>
              <a:rPr lang="en-US" altLang="fr-FR" sz="3600" b="1" dirty="0">
                <a:solidFill>
                  <a:schemeClr val="accent2"/>
                </a:solidFill>
                <a:latin typeface="Arial" charset="0"/>
                <a:cs typeface="Arial" charset="0"/>
              </a:rPr>
            </a:br>
            <a:r>
              <a:rPr lang="en-US" altLang="fr-FR" sz="3600" b="1" smtClean="0">
                <a:solidFill>
                  <a:schemeClr val="accent2"/>
                </a:solidFill>
                <a:latin typeface="Arial" charset="0"/>
                <a:cs typeface="Arial" charset="0"/>
              </a:rPr>
              <a:t/>
            </a:r>
            <a:br>
              <a:rPr lang="en-US" altLang="fr-FR" sz="3600" b="1" smtClean="0">
                <a:solidFill>
                  <a:schemeClr val="accent2"/>
                </a:solidFill>
                <a:latin typeface="Arial" charset="0"/>
                <a:cs typeface="Arial" charset="0"/>
              </a:rPr>
            </a:b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9345116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556792"/>
            <a:ext cx="7772400" cy="4095750"/>
          </a:xfrm>
        </p:spPr>
        <p:txBody>
          <a:bodyPr>
            <a:normAutofit lnSpcReduction="10000"/>
          </a:bodyPr>
          <a:lstStyle/>
          <a:p>
            <a:r>
              <a:rPr lang="de-CH" sz="2000" dirty="0" smtClean="0">
                <a:latin typeface="Arial" pitchFamily="34" charset="0"/>
                <a:cs typeface="Arial" pitchFamily="34" charset="0"/>
              </a:rPr>
              <a:t>Consumer </a:t>
            </a:r>
            <a:r>
              <a:rPr lang="de-CH" sz="2000" dirty="0" err="1" smtClean="0">
                <a:latin typeface="Arial" pitchFamily="34" charset="0"/>
                <a:cs typeface="Arial" pitchFamily="34" charset="0"/>
              </a:rPr>
              <a:t>relations</a:t>
            </a:r>
            <a:endParaRPr lang="de-CH" sz="2000" dirty="0" smtClean="0">
              <a:latin typeface="Arial" pitchFamily="34" charset="0"/>
              <a:cs typeface="Arial" pitchFamily="34" charset="0"/>
            </a:endParaRPr>
          </a:p>
          <a:p>
            <a:pPr lvl="1"/>
            <a:r>
              <a:rPr lang="en-US" sz="1600" dirty="0" smtClean="0">
                <a:latin typeface="Arial" pitchFamily="34" charset="0"/>
                <a:cs typeface="Arial" pitchFamily="34" charset="0"/>
              </a:rPr>
              <a:t>If possible, monitor and conduct research on the needs of buyers.</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Ensure healthy and safe products.</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Responsible after-sales services: adequate installation of products, guarantees, technical support as well as provisions on conditions for returning, repairing and maintaining. </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Make personal and long-term relation with buyers. Keep internal records. Respect opinion of buyer! Use dissatisfaction of buyers as encouragement to improve products and services and innovations.</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Refer buyers to the website of market inspectorate so that they can obtain data on products withdrawn the market. If applicable, follow the information and timely remove such products from sale.</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Make active cooperation with organizations dealing with consumers’ protection.</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Use modern technologies for information activities (</a:t>
            </a:r>
            <a:r>
              <a:rPr lang="en-US" sz="1600" dirty="0" err="1" smtClean="0">
                <a:latin typeface="Arial" pitchFamily="34" charset="0"/>
                <a:cs typeface="Arial" pitchFamily="34" charset="0"/>
              </a:rPr>
              <a:t>facebook</a:t>
            </a:r>
            <a:r>
              <a:rPr lang="en-US" sz="1600" dirty="0" smtClean="0">
                <a:latin typeface="Arial" pitchFamily="34" charset="0"/>
                <a:cs typeface="Arial" pitchFamily="34" charset="0"/>
              </a:rPr>
              <a:t>, twitter, </a:t>
            </a:r>
            <a:r>
              <a:rPr lang="en-US" sz="1600" dirty="0" err="1" smtClean="0">
                <a:latin typeface="Arial" pitchFamily="34" charset="0"/>
                <a:cs typeface="Arial" pitchFamily="34" charset="0"/>
              </a:rPr>
              <a:t>linkedln</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google</a:t>
            </a:r>
            <a:r>
              <a:rPr lang="en-US" sz="1600" dirty="0" smtClean="0">
                <a:latin typeface="Arial" pitchFamily="34" charset="0"/>
                <a:cs typeface="Arial" pitchFamily="34" charset="0"/>
              </a:rPr>
              <a:t>+ and other social networks).   </a:t>
            </a:r>
            <a:endParaRPr lang="de-CH" sz="1600" dirty="0" smtClean="0">
              <a:latin typeface="Arial" pitchFamily="34" charset="0"/>
              <a:cs typeface="Arial" pitchFamily="34" charset="0"/>
            </a:endParaRPr>
          </a:p>
          <a:p>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10</a:t>
            </a:fld>
            <a:endParaRPr lang="fr-FR"/>
          </a:p>
        </p:txBody>
      </p:sp>
    </p:spTree>
    <p:extLst>
      <p:ext uri="{BB962C8B-B14F-4D97-AF65-F5344CB8AC3E}">
        <p14:creationId xmlns:p14="http://schemas.microsoft.com/office/powerpoint/2010/main" val="12486060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628800"/>
            <a:ext cx="7772400" cy="4095750"/>
          </a:xfrm>
        </p:spPr>
        <p:txBody>
          <a:bodyPr/>
          <a:lstStyle/>
          <a:p>
            <a:r>
              <a:rPr lang="de-CH" sz="2000" dirty="0" smtClean="0">
                <a:latin typeface="Arial" pitchFamily="34" charset="0"/>
                <a:cs typeface="Arial" pitchFamily="34" charset="0"/>
              </a:rPr>
              <a:t>Community Engagement</a:t>
            </a:r>
          </a:p>
          <a:p>
            <a:pPr lvl="1"/>
            <a:r>
              <a:rPr lang="en-US" sz="1600" dirty="0" smtClean="0">
                <a:latin typeface="Arial" pitchFamily="34" charset="0"/>
                <a:cs typeface="Arial" pitchFamily="34" charset="0"/>
              </a:rPr>
              <a:t>Decide in consultation with your employees and stakeholders, where and what to invest into the community – people, money or material assets.</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Identify sector/target group that you can connect your business with.</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Contact organizations/institutions that are being active on this issue/in this area and consider collaboration.</a:t>
            </a:r>
          </a:p>
          <a:p>
            <a:pPr lvl="1"/>
            <a:r>
              <a:rPr lang="en-US" sz="1600" dirty="0" smtClean="0">
                <a:latin typeface="Arial" pitchFamily="34" charset="0"/>
                <a:cs typeface="Arial" pitchFamily="34" charset="0"/>
              </a:rPr>
              <a:t>Define ways in which your contribution can be most effective.</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Develop an action plan together with your employees and relevant stakeholders.</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Evaluate the implementation of the action plan and inform your employees and public on results.</a:t>
            </a:r>
            <a:endParaRPr lang="de-CH" sz="1600" dirty="0" smtClean="0">
              <a:latin typeface="Arial" pitchFamily="34" charset="0"/>
              <a:cs typeface="Arial" pitchFamily="34" charset="0"/>
            </a:endParaRPr>
          </a:p>
          <a:p>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11</a:t>
            </a:fld>
            <a:endParaRPr lang="fr-FR"/>
          </a:p>
        </p:txBody>
      </p:sp>
    </p:spTree>
    <p:extLst>
      <p:ext uri="{BB962C8B-B14F-4D97-AF65-F5344CB8AC3E}">
        <p14:creationId xmlns:p14="http://schemas.microsoft.com/office/powerpoint/2010/main" val="2783108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84784"/>
            <a:ext cx="7772400" cy="4095750"/>
          </a:xfrm>
        </p:spPr>
        <p:txBody>
          <a:bodyPr/>
          <a:lstStyle/>
          <a:p>
            <a:r>
              <a:rPr lang="de-CH" sz="2000" dirty="0" err="1" smtClean="0">
                <a:latin typeface="Arial" pitchFamily="34" charset="0"/>
                <a:cs typeface="Arial" pitchFamily="34" charset="0"/>
              </a:rPr>
              <a:t>Social</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Responsibility</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towards</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the</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environment</a:t>
            </a:r>
            <a:endParaRPr lang="de-CH" sz="2000" dirty="0" smtClean="0">
              <a:latin typeface="Arial" pitchFamily="34" charset="0"/>
              <a:cs typeface="Arial" pitchFamily="34" charset="0"/>
            </a:endParaRPr>
          </a:p>
          <a:p>
            <a:pPr>
              <a:buNone/>
            </a:pPr>
            <a:endParaRPr lang="de-CH" sz="800" dirty="0" smtClean="0">
              <a:latin typeface="Arial" pitchFamily="34" charset="0"/>
              <a:cs typeface="Arial" pitchFamily="34" charset="0"/>
            </a:endParaRPr>
          </a:p>
          <a:p>
            <a:pPr lvl="1"/>
            <a:r>
              <a:rPr lang="en-US" sz="1600" dirty="0" smtClean="0">
                <a:latin typeface="Arial" pitchFamily="34" charset="0"/>
                <a:cs typeface="Arial" pitchFamily="34" charset="0"/>
              </a:rPr>
              <a:t>Initiate activities for waste reduction, re-use of materials, recycling, saving of paper, water, electricity and other resources.</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Use renewable energy resources (energy of watercourses, wind, non-accumulated solar energy, </a:t>
            </a:r>
            <a:r>
              <a:rPr lang="en-US" sz="1600" dirty="0" err="1" smtClean="0">
                <a:latin typeface="Arial" pitchFamily="34" charset="0"/>
                <a:cs typeface="Arial" pitchFamily="34" charset="0"/>
              </a:rPr>
              <a:t>biofuel</a:t>
            </a:r>
            <a:r>
              <a:rPr lang="en-US" sz="1600" dirty="0" smtClean="0">
                <a:latin typeface="Arial" pitchFamily="34" charset="0"/>
                <a:cs typeface="Arial" pitchFamily="34" charset="0"/>
              </a:rPr>
              <a:t>, biomass, biogas, geo/hydro/</a:t>
            </a:r>
            <a:r>
              <a:rPr lang="en-US" sz="1600" dirty="0" err="1" smtClean="0">
                <a:latin typeface="Arial" pitchFamily="34" charset="0"/>
                <a:cs typeface="Arial" pitchFamily="34" charset="0"/>
              </a:rPr>
              <a:t>aerothermal</a:t>
            </a:r>
            <a:r>
              <a:rPr lang="en-US" sz="1600" dirty="0" smtClean="0">
                <a:latin typeface="Arial" pitchFamily="34" charset="0"/>
                <a:cs typeface="Arial" pitchFamily="34" charset="0"/>
              </a:rPr>
              <a:t> energy, waves energy, energy of tide…).</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Orientate towards production and distribution of products that have no or very low negative impact on environment (environment-friendly products).</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Consider to collaborate with the local community, local authorities and NGOs whose activities are related to environment protection.</a:t>
            </a:r>
            <a:endParaRPr lang="de-CH" sz="1600" dirty="0" smtClean="0">
              <a:latin typeface="Arial" pitchFamily="34" charset="0"/>
              <a:cs typeface="Arial" pitchFamily="34" charset="0"/>
            </a:endParaRPr>
          </a:p>
          <a:p>
            <a:pPr>
              <a:buNone/>
            </a:pPr>
            <a:r>
              <a:rPr lang="en-US" dirty="0" smtClean="0"/>
              <a:t> </a:t>
            </a:r>
            <a:endParaRPr lang="de-CH" dirty="0" smtClean="0"/>
          </a:p>
          <a:p>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12</a:t>
            </a:fld>
            <a:endParaRPr lang="fr-FR"/>
          </a:p>
        </p:txBody>
      </p:sp>
    </p:spTree>
    <p:extLst>
      <p:ext uri="{BB962C8B-B14F-4D97-AF65-F5344CB8AC3E}">
        <p14:creationId xmlns:p14="http://schemas.microsoft.com/office/powerpoint/2010/main" val="27192688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84784"/>
            <a:ext cx="7772400" cy="4095750"/>
          </a:xfrm>
        </p:spPr>
        <p:txBody>
          <a:bodyPr/>
          <a:lstStyle/>
          <a:p>
            <a:r>
              <a:rPr lang="en-US" sz="2000" dirty="0" smtClean="0">
                <a:latin typeface="Arial" pitchFamily="34" charset="0"/>
                <a:cs typeface="Arial" pitchFamily="34" charset="0"/>
              </a:rPr>
              <a:t>Anti-Corruption</a:t>
            </a:r>
            <a:endParaRPr lang="de-CH" sz="2000" dirty="0" smtClean="0">
              <a:latin typeface="Arial" pitchFamily="34" charset="0"/>
              <a:cs typeface="Arial" pitchFamily="34" charset="0"/>
            </a:endParaRPr>
          </a:p>
          <a:p>
            <a:pPr lvl="1"/>
            <a:r>
              <a:rPr lang="en-US" sz="1600" dirty="0" smtClean="0">
                <a:latin typeface="Arial" pitchFamily="34" charset="0"/>
                <a:cs typeface="Arial" pitchFamily="34" charset="0"/>
              </a:rPr>
              <a:t>Estimate risks in your company, check out all procedures, contracts and reports on every business transaction.</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The owner should be a good example for his/her employees, should inform and educate them.</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Develop a code of conduct for your company, then follow up and report periodically on its enforcement.</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Report on corruption through regular legal procedures and cooperate with authorities during investigations at all levels.</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Work only with those partners who conduct their businesses responsibly, check their supply chains.</a:t>
            </a:r>
            <a:endParaRPr lang="de-CH" sz="1600" dirty="0" smtClean="0">
              <a:latin typeface="Arial" pitchFamily="34" charset="0"/>
              <a:cs typeface="Arial" pitchFamily="34" charset="0"/>
            </a:endParaRPr>
          </a:p>
          <a:p>
            <a:pPr>
              <a:buNone/>
            </a:pPr>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13</a:t>
            </a:fld>
            <a:endParaRPr lang="fr-FR"/>
          </a:p>
        </p:txBody>
      </p:sp>
    </p:spTree>
    <p:extLst>
      <p:ext uri="{BB962C8B-B14F-4D97-AF65-F5344CB8AC3E}">
        <p14:creationId xmlns:p14="http://schemas.microsoft.com/office/powerpoint/2010/main" val="1633724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7772400" cy="4320480"/>
          </a:xfrm>
        </p:spPr>
        <p:txBody>
          <a:bodyPr>
            <a:normAutofit fontScale="85000" lnSpcReduction="20000"/>
          </a:bodyPr>
          <a:lstStyle/>
          <a:p>
            <a:pPr>
              <a:buFontTx/>
              <a:buNone/>
            </a:pPr>
            <a:r>
              <a:rPr lang="de-CH" altLang="fr-FR" sz="2400" b="1" dirty="0" smtClean="0">
                <a:solidFill>
                  <a:schemeClr val="accent2"/>
                </a:solidFill>
                <a:latin typeface="Arial" charset="0"/>
                <a:cs typeface="Arial" charset="0"/>
              </a:rPr>
              <a:t>Context </a:t>
            </a:r>
          </a:p>
          <a:p>
            <a:pPr>
              <a:buNone/>
            </a:pPr>
            <a:endParaRPr lang="de-CH" altLang="fr-FR" sz="800" dirty="0" smtClean="0">
              <a:latin typeface="Arial" charset="0"/>
              <a:cs typeface="Arial" charset="0"/>
            </a:endParaRPr>
          </a:p>
          <a:p>
            <a:r>
              <a:rPr lang="en-GB" sz="2000" dirty="0" smtClean="0">
                <a:latin typeface="Arial" panose="020B0604020202020204" pitchFamily="34" charset="0"/>
                <a:cs typeface="Arial" panose="020B0604020202020204" pitchFamily="34" charset="0"/>
              </a:rPr>
              <a:t>Companies – large and small </a:t>
            </a:r>
            <a:r>
              <a:rPr lang="en-GB" sz="2000" dirty="0">
                <a:latin typeface="Arial" panose="020B0604020202020204" pitchFamily="34" charset="0"/>
                <a:cs typeface="Arial" panose="020B0604020202020204" pitchFamily="34" charset="0"/>
              </a:rPr>
              <a:t>–</a:t>
            </a:r>
            <a:r>
              <a:rPr lang="en-GB" sz="2000" dirty="0" smtClean="0">
                <a:latin typeface="Arial" panose="020B0604020202020204" pitchFamily="34" charset="0"/>
                <a:cs typeface="Arial" panose="020B0604020202020204" pitchFamily="34" charset="0"/>
              </a:rPr>
              <a:t> have taken over responsibilit</a:t>
            </a:r>
            <a:r>
              <a:rPr lang="en-GB" sz="2000" dirty="0">
                <a:latin typeface="Arial" panose="020B0604020202020204" pitchFamily="34" charset="0"/>
                <a:cs typeface="Arial" panose="020B0604020202020204" pitchFamily="34" charset="0"/>
              </a:rPr>
              <a:t>y</a:t>
            </a:r>
            <a:r>
              <a:rPr lang="en-GB" sz="2000" dirty="0" smtClean="0">
                <a:latin typeface="Arial" panose="020B0604020202020204" pitchFamily="34" charset="0"/>
                <a:cs typeface="Arial" panose="020B0604020202020204" pitchFamily="34" charset="0"/>
              </a:rPr>
              <a:t> for the society in which they operate since there are companies. SMEs </a:t>
            </a:r>
            <a:r>
              <a:rPr lang="en-GB" sz="2000" dirty="0">
                <a:latin typeface="Arial" panose="020B0604020202020204" pitchFamily="34" charset="0"/>
                <a:cs typeface="Arial" panose="020B0604020202020204" pitchFamily="34" charset="0"/>
              </a:rPr>
              <a:t>have always done things </a:t>
            </a:r>
            <a:r>
              <a:rPr lang="en-GB" sz="2000" dirty="0" smtClean="0">
                <a:latin typeface="Arial" panose="020B0604020202020204" pitchFamily="34" charset="0"/>
                <a:cs typeface="Arial" panose="020B0604020202020204" pitchFamily="34" charset="0"/>
              </a:rPr>
              <a:t>that could be </a:t>
            </a:r>
            <a:r>
              <a:rPr lang="en-GB" sz="2000" dirty="0">
                <a:latin typeface="Arial" panose="020B0604020202020204" pitchFamily="34" charset="0"/>
                <a:cs typeface="Arial" panose="020B0604020202020204" pitchFamily="34" charset="0"/>
              </a:rPr>
              <a:t>called “corporate social responsibility”, even if they do not know or use the </a:t>
            </a:r>
            <a:r>
              <a:rPr lang="en-GB" sz="2000" dirty="0" smtClean="0">
                <a:latin typeface="Arial" panose="020B0604020202020204" pitchFamily="34" charset="0"/>
                <a:cs typeface="Arial" panose="020B0604020202020204" pitchFamily="34" charset="0"/>
              </a:rPr>
              <a:t>term themselves</a:t>
            </a:r>
            <a:r>
              <a:rPr lang="en-GB" sz="2000" dirty="0">
                <a:latin typeface="Arial" panose="020B0604020202020204" pitchFamily="34" charset="0"/>
                <a:cs typeface="Arial" panose="020B0604020202020204" pitchFamily="34" charset="0"/>
              </a:rPr>
              <a:t>. </a:t>
            </a:r>
            <a:endParaRPr lang="en-GB" sz="2000" dirty="0" smtClean="0">
              <a:latin typeface="Arial" panose="020B0604020202020204" pitchFamily="34" charset="0"/>
              <a:cs typeface="Arial" panose="020B0604020202020204" pitchFamily="34" charset="0"/>
            </a:endParaRPr>
          </a:p>
          <a:p>
            <a:pPr marL="0" indent="0">
              <a:buNone/>
            </a:pPr>
            <a:endParaRPr lang="en-GB" sz="8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CSR </a:t>
            </a:r>
            <a:r>
              <a:rPr lang="en-GB" sz="2000" dirty="0">
                <a:latin typeface="Arial" panose="020B0604020202020204" pitchFamily="34" charset="0"/>
                <a:cs typeface="Arial" panose="020B0604020202020204" pitchFamily="34" charset="0"/>
              </a:rPr>
              <a:t>in SMEs is less formal and more intuitive than in larger enterprises, but that does </a:t>
            </a:r>
            <a:r>
              <a:rPr lang="en-GB" sz="2000" dirty="0" smtClean="0">
                <a:latin typeface="Arial" panose="020B0604020202020204" pitchFamily="34" charset="0"/>
                <a:cs typeface="Arial" panose="020B0604020202020204" pitchFamily="34" charset="0"/>
              </a:rPr>
              <a:t>not make </a:t>
            </a:r>
            <a:r>
              <a:rPr lang="en-GB" sz="2000" dirty="0">
                <a:latin typeface="Arial" panose="020B0604020202020204" pitchFamily="34" charset="0"/>
                <a:cs typeface="Arial" panose="020B0604020202020204" pitchFamily="34" charset="0"/>
              </a:rPr>
              <a:t>it less valuable. </a:t>
            </a:r>
            <a:endParaRPr lang="en-GB" sz="2000" dirty="0" smtClean="0">
              <a:latin typeface="Arial" panose="020B0604020202020204" pitchFamily="34" charset="0"/>
              <a:cs typeface="Arial" panose="020B0604020202020204" pitchFamily="34" charset="0"/>
            </a:endParaRPr>
          </a:p>
          <a:p>
            <a:pPr marL="0" indent="0">
              <a:buNone/>
            </a:pPr>
            <a:endParaRPr lang="en-GB" sz="8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SMEs are not </a:t>
            </a:r>
            <a:r>
              <a:rPr lang="en-GB" sz="2000" dirty="0">
                <a:latin typeface="Arial" panose="020B0604020202020204" pitchFamily="34" charset="0"/>
                <a:cs typeface="Arial" panose="020B0604020202020204" pitchFamily="34" charset="0"/>
              </a:rPr>
              <a:t>a homogeneous group</a:t>
            </a:r>
            <a:r>
              <a:rPr lang="en-GB" sz="2000" dirty="0" smtClean="0">
                <a:latin typeface="Arial" panose="020B0604020202020204" pitchFamily="34" charset="0"/>
                <a:cs typeface="Arial" panose="020B0604020202020204" pitchFamily="34" charset="0"/>
              </a:rPr>
              <a:t>. As it is with companies in general – the CSR activities of SMEs depend on their size, their local environment, the business sector they are working in, whether they are part of a supply chain or not,…</a:t>
            </a:r>
          </a:p>
          <a:p>
            <a:pPr marL="0" indent="0">
              <a:buNone/>
            </a:pPr>
            <a:endParaRPr lang="en-GB" sz="800" dirty="0" smtClean="0">
              <a:latin typeface="Arial" panose="020B0604020202020204" pitchFamily="34" charset="0"/>
              <a:cs typeface="Arial" panose="020B0604020202020204" pitchFamily="34" charset="0"/>
            </a:endParaRPr>
          </a:p>
          <a:p>
            <a:pPr marL="0" indent="0">
              <a:buNone/>
            </a:pPr>
            <a:r>
              <a:rPr lang="en-GB" altLang="de-DE" sz="2000" dirty="0">
                <a:latin typeface="Arial" panose="020B0604020202020204" pitchFamily="34" charset="0"/>
                <a:cs typeface="Arial" panose="020B0604020202020204" pitchFamily="34" charset="0"/>
              </a:rPr>
              <a:t/>
            </a:r>
            <a:br>
              <a:rPr lang="en-GB" altLang="de-DE" sz="2000" dirty="0">
                <a:latin typeface="Arial" panose="020B0604020202020204" pitchFamily="34" charset="0"/>
                <a:cs typeface="Arial" panose="020B0604020202020204" pitchFamily="34" charset="0"/>
              </a:rPr>
            </a:br>
            <a:endParaRPr lang="de-CH" altLang="de-DE" sz="2000" dirty="0">
              <a:latin typeface="Arial" panose="020B0604020202020204" pitchFamily="34" charset="0"/>
              <a:cs typeface="Arial" panose="020B0604020202020204" pitchFamily="34" charset="0"/>
            </a:endParaRPr>
          </a:p>
          <a:p>
            <a:pPr marL="0" indent="0" eaLnBrk="1" hangingPunct="1">
              <a:buNone/>
            </a:pPr>
            <a:endParaRPr lang="de-CH" altLang="de-DE" sz="2000" dirty="0">
              <a:latin typeface="Arial" panose="020B0604020202020204" pitchFamily="34" charset="0"/>
              <a:cs typeface="Arial" panose="020B0604020202020204" pitchFamily="34" charset="0"/>
            </a:endParaRPr>
          </a:p>
          <a:p>
            <a:pPr>
              <a:buNone/>
            </a:pPr>
            <a:endParaRPr lang="en-US" altLang="fr-FR" sz="2400" dirty="0" smtClean="0">
              <a:latin typeface="Arial" charset="0"/>
              <a:cs typeface="Arial" charset="0"/>
            </a:endParaRPr>
          </a:p>
          <a:p>
            <a:pPr>
              <a:buFontTx/>
              <a:buNone/>
            </a:pPr>
            <a:r>
              <a:rPr lang="en-GB" altLang="fr-FR" sz="2000" dirty="0" smtClean="0">
                <a:latin typeface="Arial" charset="0"/>
                <a:cs typeface="Arial" charset="0"/>
              </a:rPr>
              <a:t> </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a:t>
            </a:fld>
            <a:endParaRPr lang="fr-FR" dirty="0"/>
          </a:p>
        </p:txBody>
      </p:sp>
    </p:spTree>
    <p:extLst>
      <p:ext uri="{BB962C8B-B14F-4D97-AF65-F5344CB8AC3E}">
        <p14:creationId xmlns:p14="http://schemas.microsoft.com/office/powerpoint/2010/main" val="2591034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700808"/>
            <a:ext cx="7772400" cy="4095750"/>
          </a:xfrm>
        </p:spPr>
        <p:txBody>
          <a:bodyPr/>
          <a:lstStyle/>
          <a:p>
            <a:r>
              <a:rPr lang="en-GB" sz="2000" dirty="0" smtClean="0">
                <a:latin typeface="Arial" panose="020B0604020202020204" pitchFamily="34" charset="0"/>
                <a:cs typeface="Arial" panose="020B0604020202020204" pitchFamily="34" charset="0"/>
              </a:rPr>
              <a:t>As private sector companies in general – SMEs need to be profitable in order to stay in the market and sustain their activities. </a:t>
            </a:r>
          </a:p>
          <a:p>
            <a:pPr marL="0" indent="0">
              <a:buNone/>
            </a:pPr>
            <a:endParaRPr lang="en-GB" sz="8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SMEs do not have the resources as large enterprises for their activities. At the same time, they have often many advantages: They know their local environment very well and have direct connections to their stakeholders to whom they can directly communicate. As they are also often personally owned, decision to engage in certain CSR activities do not need to be justified vis-à-vis shareholders.</a:t>
            </a:r>
          </a:p>
          <a:p>
            <a:pPr>
              <a:buNone/>
            </a:pPr>
            <a:endParaRPr lang="en-GB" sz="800"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E1AB5DD0-3E2D-4BB3-9236-2D3BA3B3CBC1}" type="slidenum">
              <a:rPr lang="fr-FR" smtClean="0"/>
              <a:pPr>
                <a:defRPr/>
              </a:pPr>
              <a:t>3</a:t>
            </a:fld>
            <a:endParaRPr lang="fr-FR" dirty="0"/>
          </a:p>
        </p:txBody>
      </p:sp>
    </p:spTree>
    <p:extLst>
      <p:ext uri="{BB962C8B-B14F-4D97-AF65-F5344CB8AC3E}">
        <p14:creationId xmlns:p14="http://schemas.microsoft.com/office/powerpoint/2010/main" val="3930706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556792"/>
            <a:ext cx="7772400" cy="4095750"/>
          </a:xfrm>
        </p:spPr>
        <p:txBody>
          <a:bodyPr/>
          <a:lstStyle/>
          <a:p>
            <a:r>
              <a:rPr lang="en-US" sz="2000" dirty="0" smtClean="0">
                <a:latin typeface="Arial" panose="020B0604020202020204" pitchFamily="34" charset="0"/>
                <a:cs typeface="Arial" panose="020B0604020202020204" pitchFamily="34" charset="0"/>
              </a:rPr>
              <a:t>The EU Commission stresses in its CSR Strategy, that “Respect for applicable legislation, and for collective agreements between social partners, is a prerequisite” for CSR. In fact, especially in highly regulated environments, companies which are fully compliant with national legislation came already a long way with regards to managing their impact on society.</a:t>
            </a:r>
            <a:endParaRPr lang="en-GB" sz="2000" dirty="0" smtClean="0">
              <a:latin typeface="Arial" panose="020B0604020202020204" pitchFamily="34" charset="0"/>
              <a:cs typeface="Arial" panose="020B0604020202020204" pitchFamily="34" charset="0"/>
            </a:endParaRPr>
          </a:p>
          <a:p>
            <a:pPr marL="0" indent="0">
              <a:buNone/>
            </a:pPr>
            <a:endParaRPr lang="en-GB" sz="8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SMEs do not have to re-invent the wheel: There is already quite an amount of CSR-guidance for SMEs available of which SMEs and their representative organisations should make full use of.</a:t>
            </a:r>
          </a:p>
          <a:p>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4</a:t>
            </a:fld>
            <a:endParaRPr lang="fr-FR" dirty="0"/>
          </a:p>
        </p:txBody>
      </p:sp>
    </p:spTree>
    <p:extLst>
      <p:ext uri="{BB962C8B-B14F-4D97-AF65-F5344CB8AC3E}">
        <p14:creationId xmlns:p14="http://schemas.microsoft.com/office/powerpoint/2010/main" val="31558990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268760"/>
            <a:ext cx="7772400" cy="4320480"/>
          </a:xfrm>
        </p:spPr>
        <p:txBody>
          <a:bodyPr>
            <a:normAutofit fontScale="92500" lnSpcReduction="20000"/>
          </a:bodyPr>
          <a:lstStyle/>
          <a:p>
            <a:pPr marL="0" indent="0" eaLnBrk="1" hangingPunct="1">
              <a:buNone/>
              <a:defRPr/>
            </a:pPr>
            <a:r>
              <a:rPr lang="en-GB" sz="2400" b="1" dirty="0" smtClean="0">
                <a:solidFill>
                  <a:schemeClr val="accent2"/>
                </a:solidFill>
                <a:latin typeface="Arial" charset="0"/>
                <a:cs typeface="Arial" charset="0"/>
              </a:rPr>
              <a:t>How to get started</a:t>
            </a:r>
          </a:p>
          <a:p>
            <a:pPr marL="0" indent="0" eaLnBrk="1" hangingPunct="1">
              <a:buNone/>
              <a:defRPr/>
            </a:pPr>
            <a:endParaRPr lang="en-GB" sz="600" b="1" dirty="0">
              <a:solidFill>
                <a:schemeClr val="accent2"/>
              </a:solidFill>
              <a:latin typeface="Arial" charset="0"/>
              <a:cs typeface="Arial" charset="0"/>
            </a:endParaRPr>
          </a:p>
          <a:p>
            <a:r>
              <a:rPr lang="en-GB" sz="2000" dirty="0" smtClean="0">
                <a:latin typeface="Arial" panose="020B0604020202020204" pitchFamily="34" charset="0"/>
                <a:cs typeface="Arial" panose="020B0604020202020204" pitchFamily="34" charset="0"/>
              </a:rPr>
              <a:t>Get the support of the top-management to engage more systematically on CSR. You might want to elaborate on the business case to convince the top-management (repudiation, getting the best staff, requirements in B2B relationships,...)</a:t>
            </a:r>
          </a:p>
          <a:p>
            <a:pPr>
              <a:buNone/>
            </a:pPr>
            <a:endParaRPr lang="en-GB" sz="6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Assess what you are already doing. You probably already quite engaged in social responsibility without being necessarily fully aware of it or even calling it CSR. There are several self-assessment tools available. The EU Commission`s publication “</a:t>
            </a:r>
            <a:r>
              <a:rPr lang="en-US" sz="2000" i="1" dirty="0" smtClean="0">
                <a:latin typeface="Arial" panose="020B0604020202020204" pitchFamily="34" charset="0"/>
                <a:cs typeface="Arial" panose="020B0604020202020204" pitchFamily="34" charset="0"/>
              </a:rPr>
              <a:t>Tips and Tricks for Advisors Corporate Social Responsibility for Small and Medium-Sized Enterprises </a:t>
            </a:r>
            <a:r>
              <a:rPr lang="en-US" sz="2000" dirty="0" smtClean="0">
                <a:latin typeface="Arial" panose="020B0604020202020204" pitchFamily="34" charset="0"/>
                <a:cs typeface="Arial" panose="020B0604020202020204" pitchFamily="34" charset="0"/>
              </a:rPr>
              <a:t>“ lists some of them.</a:t>
            </a:r>
          </a:p>
          <a:p>
            <a:pPr>
              <a:buNone/>
            </a:pPr>
            <a:endParaRPr lang="en-US" sz="6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Develop a vision which identifies priorities and long-term goals. The UN Guiding Principles on business and human rights, moreover, asks you to publicly commit to respect human rights. This human rights commitment might be part of your vision statement</a:t>
            </a:r>
            <a:r>
              <a:rPr lang="de-CH" sz="2000" dirty="0" smtClean="0">
                <a:latin typeface="Arial" panose="020B0604020202020204" pitchFamily="34" charset="0"/>
                <a:cs typeface="Arial" panose="020B0604020202020204" pitchFamily="34" charset="0"/>
              </a:rPr>
              <a:t>.</a:t>
            </a:r>
            <a:endParaRPr lang="en-GB" sz="2000" dirty="0">
              <a:latin typeface="Arial" panose="020B0604020202020204" pitchFamily="34" charset="0"/>
              <a:cs typeface="Arial" panose="020B0604020202020204" pitchFamily="34" charset="0"/>
            </a:endParaRPr>
          </a:p>
          <a:p>
            <a:pPr marL="0" indent="0">
              <a:buNone/>
            </a:pPr>
            <a:endParaRPr lang="en-GB" sz="8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5</a:t>
            </a:fld>
            <a:endParaRPr lang="fr-FR" dirty="0"/>
          </a:p>
        </p:txBody>
      </p:sp>
    </p:spTree>
    <p:extLst>
      <p:ext uri="{BB962C8B-B14F-4D97-AF65-F5344CB8AC3E}">
        <p14:creationId xmlns:p14="http://schemas.microsoft.com/office/powerpoint/2010/main" val="37072716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r>
              <a:rPr lang="en-US" sz="2000" dirty="0" smtClean="0">
                <a:latin typeface="Arial" panose="020B0604020202020204" pitchFamily="34" charset="0"/>
                <a:cs typeface="Arial" panose="020B0604020202020204" pitchFamily="34" charset="0"/>
              </a:rPr>
              <a:t>Identify your risks of possible adverse impacts. Your stakeholders (customers, employees, local community) are a key source of information in this regard. Concerning the issue of human rights, the EU Commission has published a guide which helps you to identify the biggest human rights risks you might face as well as to mitigate and prevent these risks (see: </a:t>
            </a:r>
            <a:r>
              <a:rPr lang="en-US" sz="2000" i="1" dirty="0" smtClean="0">
                <a:latin typeface="Arial" panose="020B0604020202020204" pitchFamily="34" charset="0"/>
                <a:cs typeface="Arial" panose="020B0604020202020204" pitchFamily="34" charset="0"/>
              </a:rPr>
              <a:t>My business and human rights. A guide to human rights for small and medium-sized enterprises</a:t>
            </a:r>
            <a:r>
              <a:rPr lang="en-US" sz="2000" dirty="0" smtClean="0">
                <a:latin typeface="Arial" panose="020B0604020202020204" pitchFamily="34" charset="0"/>
                <a:cs typeface="Arial" panose="020B0604020202020204" pitchFamily="34" charset="0"/>
              </a:rPr>
              <a:t>).</a:t>
            </a:r>
          </a:p>
          <a:p>
            <a:endParaRPr lang="en-US" sz="800" dirty="0" smtClean="0">
              <a:latin typeface="Arial" pitchFamily="34" charset="0"/>
              <a:cs typeface="Arial" pitchFamily="34" charset="0"/>
            </a:endParaRPr>
          </a:p>
          <a:p>
            <a:r>
              <a:rPr lang="en-US" sz="2000" dirty="0" smtClean="0">
                <a:latin typeface="Arial" pitchFamily="34" charset="0"/>
                <a:cs typeface="Arial" pitchFamily="34" charset="0"/>
              </a:rPr>
              <a:t>Involve your employees. The engagement of staff is a key success factor for CSR activities. A recent CSR-best practice compilation of the IOE has shown this very clearly. Depending on the size of your company you might want to set up an </a:t>
            </a:r>
            <a:r>
              <a:rPr lang="de-CH" sz="2000" dirty="0" err="1" smtClean="0">
                <a:latin typeface="Arial" pitchFamily="34" charset="0"/>
                <a:cs typeface="Arial" pitchFamily="34" charset="0"/>
              </a:rPr>
              <a:t>internal</a:t>
            </a:r>
            <a:r>
              <a:rPr lang="de-CH" sz="2000" dirty="0" smtClean="0">
                <a:latin typeface="Arial" pitchFamily="34" charset="0"/>
                <a:cs typeface="Arial" pitchFamily="34" charset="0"/>
              </a:rPr>
              <a:t>, </a:t>
            </a:r>
            <a:r>
              <a:rPr lang="de-CH" sz="2000" dirty="0" err="1" smtClean="0">
                <a:latin typeface="Arial" pitchFamily="34" charset="0"/>
                <a:cs typeface="Arial" pitchFamily="34" charset="0"/>
              </a:rPr>
              <a:t>cross-functional</a:t>
            </a:r>
            <a:r>
              <a:rPr lang="de-CH" sz="2000" dirty="0" smtClean="0">
                <a:latin typeface="Arial" pitchFamily="34" charset="0"/>
                <a:cs typeface="Arial" pitchFamily="34" charset="0"/>
              </a:rPr>
              <a:t> CSR </a:t>
            </a:r>
            <a:r>
              <a:rPr lang="de-CH" sz="2000" dirty="0" err="1" smtClean="0">
                <a:latin typeface="Arial" pitchFamily="34" charset="0"/>
                <a:cs typeface="Arial" pitchFamily="34" charset="0"/>
              </a:rPr>
              <a:t>team</a:t>
            </a:r>
            <a:r>
              <a:rPr lang="de-CH" sz="2000" dirty="0" smtClean="0">
                <a:latin typeface="Arial" pitchFamily="34" charset="0"/>
                <a:cs typeface="Arial" pitchFamily="34" charset="0"/>
              </a:rPr>
              <a:t>.</a:t>
            </a:r>
            <a:endParaRPr lang="en-US" sz="2000" dirty="0" smtClean="0">
              <a:latin typeface="Arial" pitchFamily="34" charset="0"/>
              <a:cs typeface="Arial" pitchFamily="34" charset="0"/>
            </a:endParaRPr>
          </a:p>
          <a:p>
            <a:pPr>
              <a:buNone/>
            </a:pPr>
            <a:endParaRPr lang="en-US" sz="800" dirty="0" smtClean="0">
              <a:latin typeface="Arial" pitchFamily="34" charset="0"/>
              <a:cs typeface="Arial" pitchFamily="34" charset="0"/>
            </a:endParaRPr>
          </a:p>
          <a:p>
            <a:pPr>
              <a:buNone/>
            </a:pPr>
            <a:endParaRPr lang="de-CH" dirty="0" smtClean="0"/>
          </a:p>
          <a:p>
            <a:endParaRPr lang="en-US" sz="20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6</a:t>
            </a:fld>
            <a:endParaRPr lang="fr-FR"/>
          </a:p>
        </p:txBody>
      </p:sp>
    </p:spTree>
    <p:extLst>
      <p:ext uri="{BB962C8B-B14F-4D97-AF65-F5344CB8AC3E}">
        <p14:creationId xmlns:p14="http://schemas.microsoft.com/office/powerpoint/2010/main" val="591217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7772400" cy="4095750"/>
          </a:xfrm>
        </p:spPr>
        <p:txBody>
          <a:bodyPr>
            <a:normAutofit fontScale="92500" lnSpcReduction="20000"/>
          </a:bodyPr>
          <a:lstStyle/>
          <a:p>
            <a:r>
              <a:rPr lang="en-US" sz="2000" dirty="0" smtClean="0">
                <a:latin typeface="Arial" pitchFamily="34" charset="0"/>
                <a:cs typeface="Arial" pitchFamily="34" charset="0"/>
              </a:rPr>
              <a:t>Start to engage on the “low-hanging fruits” which can lead to “quick wins” and foster your motivation and engagement as well as that of your employees.</a:t>
            </a:r>
          </a:p>
          <a:p>
            <a:pPr>
              <a:buNone/>
            </a:pPr>
            <a:endParaRPr lang="en-US" sz="800" dirty="0" smtClean="0">
              <a:latin typeface="Arial" pitchFamily="34" charset="0"/>
              <a:cs typeface="Arial" pitchFamily="34" charset="0"/>
            </a:endParaRPr>
          </a:p>
          <a:p>
            <a:r>
              <a:rPr lang="en-US" sz="2000" dirty="0" smtClean="0">
                <a:latin typeface="Arial" pitchFamily="34" charset="0"/>
                <a:cs typeface="Arial" pitchFamily="34" charset="0"/>
              </a:rPr>
              <a:t>Once you picked the “low-hanging fruits”, you can set more ambitious targets. Make sure, that your CSR measures are in line with the core objectives and competencies your enterprise and is mainstreamed in the day-to-day business culture .</a:t>
            </a:r>
          </a:p>
          <a:p>
            <a:pPr>
              <a:buNone/>
            </a:pPr>
            <a:endParaRPr lang="en-US" sz="800" dirty="0" smtClean="0">
              <a:latin typeface="Arial" pitchFamily="34" charset="0"/>
              <a:cs typeface="Arial" pitchFamily="34" charset="0"/>
            </a:endParaRPr>
          </a:p>
          <a:p>
            <a:r>
              <a:rPr lang="en-US" sz="2000" dirty="0" smtClean="0">
                <a:latin typeface="Arial" pitchFamily="34" charset="0"/>
                <a:cs typeface="Arial" pitchFamily="34" charset="0"/>
              </a:rPr>
              <a:t>Find innovative and cost-efficient ways to communicate your engagement – for example through a blackboard for employees, through </a:t>
            </a:r>
            <a:r>
              <a:rPr lang="en-US" sz="2000" dirty="0" err="1" smtClean="0">
                <a:latin typeface="Arial" pitchFamily="34" charset="0"/>
                <a:cs typeface="Arial" pitchFamily="34" charset="0"/>
              </a:rPr>
              <a:t>placecards</a:t>
            </a:r>
            <a:r>
              <a:rPr lang="en-US" sz="2000" dirty="0" smtClean="0">
                <a:latin typeface="Arial" pitchFamily="34" charset="0"/>
                <a:cs typeface="Arial" pitchFamily="34" charset="0"/>
              </a:rPr>
              <a:t> in your sales room, twitter and </a:t>
            </a:r>
            <a:r>
              <a:rPr lang="en-US" sz="2000" dirty="0" err="1" smtClean="0">
                <a:latin typeface="Arial" pitchFamily="34" charset="0"/>
                <a:cs typeface="Arial" pitchFamily="34" charset="0"/>
              </a:rPr>
              <a:t>facebook</a:t>
            </a:r>
            <a:r>
              <a:rPr lang="en-US" sz="2000" dirty="0" smtClean="0">
                <a:latin typeface="Arial" pitchFamily="34" charset="0"/>
                <a:cs typeface="Arial" pitchFamily="34" charset="0"/>
              </a:rPr>
              <a:t>, …</a:t>
            </a:r>
          </a:p>
          <a:p>
            <a:pPr>
              <a:buNone/>
            </a:pPr>
            <a:endParaRPr lang="en-US" sz="800" dirty="0" smtClean="0">
              <a:latin typeface="Arial" pitchFamily="34" charset="0"/>
              <a:cs typeface="Arial" pitchFamily="34" charset="0"/>
            </a:endParaRPr>
          </a:p>
          <a:p>
            <a:r>
              <a:rPr lang="en-US" sz="2000" dirty="0" smtClean="0">
                <a:latin typeface="Arial" pitchFamily="34" charset="0"/>
                <a:cs typeface="Arial" pitchFamily="34" charset="0"/>
              </a:rPr>
              <a:t>Make full use of existing networks, as for instance Employers` </a:t>
            </a:r>
            <a:r>
              <a:rPr lang="en-US" sz="2000" dirty="0" err="1" smtClean="0">
                <a:latin typeface="Arial" pitchFamily="34" charset="0"/>
                <a:cs typeface="Arial" pitchFamily="34" charset="0"/>
              </a:rPr>
              <a:t>Organisations</a:t>
            </a:r>
            <a:r>
              <a:rPr lang="en-US" sz="2000" dirty="0" smtClean="0">
                <a:latin typeface="Arial" pitchFamily="34" charset="0"/>
                <a:cs typeface="Arial" pitchFamily="34" charset="0"/>
              </a:rPr>
              <a:t>, which might give you individual advice as well as facilitate the exchange of experience between you and your peers. Learn from other SMEs (in your sector/country) about successful approaches and CSR </a:t>
            </a:r>
            <a:r>
              <a:rPr lang="en-US" sz="2000" dirty="0" err="1" smtClean="0">
                <a:latin typeface="Arial" pitchFamily="34" charset="0"/>
                <a:cs typeface="Arial" pitchFamily="34" charset="0"/>
              </a:rPr>
              <a:t>inititatives</a:t>
            </a:r>
            <a:r>
              <a:rPr lang="en-US" sz="2000" dirty="0" smtClean="0">
                <a:latin typeface="Arial" pitchFamily="34" charset="0"/>
                <a:cs typeface="Arial" pitchFamily="34" charset="0"/>
              </a:rPr>
              <a:t>.</a:t>
            </a:r>
          </a:p>
          <a:p>
            <a:endParaRPr lang="en-US" sz="2000" dirty="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7</a:t>
            </a:fld>
            <a:endParaRPr lang="fr-FR"/>
          </a:p>
        </p:txBody>
      </p:sp>
    </p:spTree>
    <p:extLst>
      <p:ext uri="{BB962C8B-B14F-4D97-AF65-F5344CB8AC3E}">
        <p14:creationId xmlns:p14="http://schemas.microsoft.com/office/powerpoint/2010/main" val="7872310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114800"/>
          </a:xfrm>
        </p:spPr>
        <p:txBody>
          <a:bodyPr/>
          <a:lstStyle/>
          <a:p>
            <a:pPr marL="0" indent="0">
              <a:buNone/>
            </a:pPr>
            <a:r>
              <a:rPr lang="en-GB" sz="2400" b="1" dirty="0" smtClean="0">
                <a:solidFill>
                  <a:schemeClr val="accent2"/>
                </a:solidFill>
                <a:latin typeface="Arial" charset="0"/>
                <a:cs typeface="Arial" charset="0"/>
              </a:rPr>
              <a:t>Concrete proposals to engage on certain issues </a:t>
            </a:r>
            <a:r>
              <a:rPr lang="en-US" sz="2400" b="1" dirty="0" smtClean="0">
                <a:solidFill>
                  <a:schemeClr val="accent2"/>
                </a:solidFill>
                <a:latin typeface="Arial" charset="0"/>
                <a:cs typeface="Arial" charset="0"/>
              </a:rPr>
              <a:t>based on Montenegrin experience</a:t>
            </a:r>
            <a:endParaRPr lang="en-GB" sz="2400" b="1" dirty="0" smtClean="0">
              <a:solidFill>
                <a:schemeClr val="accent2"/>
              </a:solidFill>
              <a:latin typeface="Arial" charset="0"/>
              <a:cs typeface="Arial" charset="0"/>
            </a:endParaRPr>
          </a:p>
          <a:p>
            <a:pPr marL="0" indent="0">
              <a:buNone/>
            </a:pPr>
            <a:endParaRPr lang="en-GB" sz="800" b="1" dirty="0">
              <a:solidFill>
                <a:schemeClr val="accent2"/>
              </a:solidFill>
              <a:latin typeface="Arial" charset="0"/>
              <a:cs typeface="Arial" charset="0"/>
            </a:endParaRPr>
          </a:p>
          <a:p>
            <a:r>
              <a:rPr lang="en-US" sz="2000" dirty="0" smtClean="0">
                <a:latin typeface="Arial" pitchFamily="34" charset="0"/>
                <a:cs typeface="Arial" pitchFamily="34" charset="0"/>
              </a:rPr>
              <a:t>Social Responsibility towards Employees</a:t>
            </a:r>
            <a:endParaRPr lang="de-CH" sz="2000" dirty="0" smtClean="0">
              <a:latin typeface="Arial" pitchFamily="34" charset="0"/>
              <a:cs typeface="Arial" pitchFamily="34" charset="0"/>
            </a:endParaRPr>
          </a:p>
          <a:p>
            <a:pPr lvl="1"/>
            <a:r>
              <a:rPr lang="en-US" sz="1600" dirty="0" smtClean="0">
                <a:latin typeface="Arial" pitchFamily="34" charset="0"/>
                <a:cs typeface="Arial" pitchFamily="34" charset="0"/>
              </a:rPr>
              <a:t>Conduct interviews/surveys about the level of satisfaction among your employees in the company.</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Based on conclusions of interviews/survey, define an annual plan of specific activities. Each activity needs to have clearly defined responsibilities, deadlines, indicators and budget for its implementation. </a:t>
            </a:r>
          </a:p>
          <a:p>
            <a:pPr lvl="1"/>
            <a:r>
              <a:rPr lang="en-US" sz="1600" dirty="0" smtClean="0">
                <a:latin typeface="Arial" pitchFamily="34" charset="0"/>
                <a:cs typeface="Arial" pitchFamily="34" charset="0"/>
              </a:rPr>
              <a:t>Potential activities which could be placed in annual activity plan are: flexible working hours for employees, </a:t>
            </a:r>
            <a:r>
              <a:rPr lang="en-US" sz="1600" dirty="0" err="1" smtClean="0">
                <a:latin typeface="Arial" pitchFamily="34" charset="0"/>
                <a:cs typeface="Arial" pitchFamily="34" charset="0"/>
              </a:rPr>
              <a:t>tele</a:t>
            </a:r>
            <a:r>
              <a:rPr lang="en-US" sz="1600" dirty="0" smtClean="0">
                <a:latin typeface="Arial" pitchFamily="34" charset="0"/>
                <a:cs typeface="Arial" pitchFamily="34" charset="0"/>
              </a:rPr>
              <a:t>-work, skills development, etc.</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Inform all employees on the planned activities. </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Conduct periodically an impact assessment and inform employees on achieved results. </a:t>
            </a:r>
            <a:endParaRPr lang="de-CH" sz="1600" dirty="0" smtClean="0">
              <a:latin typeface="Arial" pitchFamily="34" charset="0"/>
              <a:cs typeface="Arial" pitchFamily="34" charset="0"/>
            </a:endParaRPr>
          </a:p>
          <a:p>
            <a:pPr>
              <a:buNone/>
            </a:pPr>
            <a:endParaRPr lang="de-CH" altLang="de-DE" sz="2000" dirty="0" smtClean="0">
              <a:latin typeface="Arial" panose="020B0604020202020204" pitchFamily="34" charset="0"/>
              <a:cs typeface="Arial" panose="020B0604020202020204" pitchFamily="34" charset="0"/>
            </a:endParaRPr>
          </a:p>
          <a:p>
            <a:pPr>
              <a:buNone/>
            </a:pPr>
            <a:endParaRPr lang="en-US" sz="2000" dirty="0" smtClean="0">
              <a:latin typeface="Arial" pitchFamily="34" charset="0"/>
              <a:cs typeface="Arial" pitchFamily="34" charset="0"/>
            </a:endParaRPr>
          </a:p>
          <a:p>
            <a:pPr>
              <a:defRPr/>
            </a:pPr>
            <a:endParaRPr lang="de-CH" sz="2000" dirty="0">
              <a:latin typeface="Arial" panose="020B0604020202020204" pitchFamily="34" charset="0"/>
              <a:cs typeface="Arial" panose="020B0604020202020204" pitchFamily="34" charset="0"/>
            </a:endParaRPr>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8</a:t>
            </a:fld>
            <a:endParaRPr lang="fr-FR" dirty="0"/>
          </a:p>
        </p:txBody>
      </p:sp>
    </p:spTree>
    <p:extLst>
      <p:ext uri="{BB962C8B-B14F-4D97-AF65-F5344CB8AC3E}">
        <p14:creationId xmlns:p14="http://schemas.microsoft.com/office/powerpoint/2010/main" val="476449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84784"/>
            <a:ext cx="7772400" cy="4095750"/>
          </a:xfrm>
        </p:spPr>
        <p:txBody>
          <a:bodyPr/>
          <a:lstStyle/>
          <a:p>
            <a:r>
              <a:rPr lang="en-US" sz="2000" dirty="0" smtClean="0">
                <a:latin typeface="Arial" pitchFamily="34" charset="0"/>
                <a:cs typeface="Arial" pitchFamily="34" charset="0"/>
              </a:rPr>
              <a:t>Supply Chain Management</a:t>
            </a:r>
            <a:endParaRPr lang="de-CH" sz="2000" dirty="0" smtClean="0">
              <a:latin typeface="Arial" pitchFamily="34" charset="0"/>
              <a:cs typeface="Arial" pitchFamily="34" charset="0"/>
            </a:endParaRPr>
          </a:p>
          <a:p>
            <a:pPr lvl="1"/>
            <a:r>
              <a:rPr lang="en-US" sz="1600" dirty="0" smtClean="0">
                <a:latin typeface="Arial" pitchFamily="34" charset="0"/>
                <a:cs typeface="Arial" pitchFamily="34" charset="0"/>
              </a:rPr>
              <a:t>Map all your suppliers and identify potential risks.</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Create a document which defines requirements which need to be met by suppliers.</a:t>
            </a:r>
          </a:p>
          <a:p>
            <a:pPr lvl="1"/>
            <a:r>
              <a:rPr lang="en-US" sz="1600" dirty="0" smtClean="0">
                <a:latin typeface="Arial" pitchFamily="34" charset="0"/>
                <a:cs typeface="Arial" pitchFamily="34" charset="0"/>
              </a:rPr>
              <a:t>Monitor implementation of your requirements by suppliers.</a:t>
            </a:r>
          </a:p>
          <a:p>
            <a:pPr lvl="1"/>
            <a:r>
              <a:rPr lang="en-US" sz="1600" dirty="0" smtClean="0">
                <a:latin typeface="Arial" pitchFamily="34" charset="0"/>
                <a:cs typeface="Arial" pitchFamily="34" charset="0"/>
              </a:rPr>
              <a:t>Provide suppliers with an opportunity to express their views on cooperation with you.</a:t>
            </a:r>
            <a:endParaRPr lang="de-CH" sz="1600" dirty="0" smtClean="0">
              <a:latin typeface="Arial" pitchFamily="34" charset="0"/>
              <a:cs typeface="Arial" pitchFamily="34" charset="0"/>
            </a:endParaRPr>
          </a:p>
          <a:p>
            <a:pPr lvl="1"/>
            <a:r>
              <a:rPr lang="en-US" sz="1600" dirty="0" smtClean="0">
                <a:latin typeface="Arial" pitchFamily="34" charset="0"/>
                <a:cs typeface="Arial" pitchFamily="34" charset="0"/>
              </a:rPr>
              <a:t>Inform suppliers on your socially responsible activities as well as on measures which can be taken in order to improve the level of social responsibility. </a:t>
            </a:r>
          </a:p>
          <a:p>
            <a:pPr lvl="1"/>
            <a:r>
              <a:rPr lang="en-US" sz="1600" dirty="0" smtClean="0">
                <a:latin typeface="Arial" pitchFamily="34" charset="0"/>
                <a:cs typeface="Arial" pitchFamily="34" charset="0"/>
              </a:rPr>
              <a:t>Share knowledge and if possible, invest in education of suppliers with the aim of improving their business practice.</a:t>
            </a:r>
            <a:endParaRPr lang="de-CH" sz="1600" dirty="0" smtClean="0">
              <a:latin typeface="Arial" pitchFamily="34" charset="0"/>
              <a:cs typeface="Arial" pitchFamily="34" charset="0"/>
            </a:endParaRPr>
          </a:p>
          <a:p>
            <a:pPr lvl="1">
              <a:buNone/>
            </a:pPr>
            <a:endParaRPr lang="de-CH" dirty="0" smtClean="0"/>
          </a:p>
          <a:p>
            <a:endParaRPr lang="de-CH" dirty="0"/>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9</a:t>
            </a:fld>
            <a:endParaRPr lang="fr-FR"/>
          </a:p>
        </p:txBody>
      </p:sp>
    </p:spTree>
    <p:extLst>
      <p:ext uri="{BB962C8B-B14F-4D97-AF65-F5344CB8AC3E}">
        <p14:creationId xmlns:p14="http://schemas.microsoft.com/office/powerpoint/2010/main" val="4147629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1378</Words>
  <Application>Microsoft Office PowerPoint</Application>
  <PresentationFormat>Ekran Gösterisi (4:3)</PresentationFormat>
  <Paragraphs>95</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 CSR and SMEs – How to get started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16</cp:revision>
  <cp:lastPrinted>2013-04-03T11:35:20Z</cp:lastPrinted>
  <dcterms:created xsi:type="dcterms:W3CDTF">2013-03-18T14:58:09Z</dcterms:created>
  <dcterms:modified xsi:type="dcterms:W3CDTF">2014-06-10T13:36:16Z</dcterms:modified>
</cp:coreProperties>
</file>