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70" r:id="rId2"/>
    <p:sldId id="271" r:id="rId3"/>
    <p:sldId id="272" r:id="rId4"/>
    <p:sldId id="273" r:id="rId5"/>
    <p:sldId id="274" r:id="rId6"/>
    <p:sldId id="275" r:id="rId7"/>
    <p:sldId id="276" r:id="rId8"/>
    <p:sldId id="277" r:id="rId9"/>
    <p:sldId id="278" r:id="rId10"/>
    <p:sldId id="279" r:id="rId11"/>
    <p:sldId id="280" r:id="rId12"/>
    <p:sldId id="28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70"/>
            <p14:sldId id="271"/>
            <p14:sldId id="272"/>
            <p14:sldId id="273"/>
            <p14:sldId id="274"/>
            <p14:sldId id="275"/>
            <p14:sldId id="276"/>
            <p14:sldId id="277"/>
            <p14:sldId id="278"/>
            <p14:sldId id="279"/>
            <p14:sldId id="280"/>
            <p14:sldId id="281"/>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96"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6BB100-9A24-4198-BFEF-04967745509D}" type="datetimeFigureOut">
              <a:rPr lang="en-US" smtClean="0"/>
              <a:t>6/10/2014</a:t>
            </a:fld>
            <a:endParaRPr lang="en-US"/>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A73D88-2173-4D75-A1A8-BFE46E0C9D47}" type="slidenum">
              <a:rPr lang="en-US" smtClean="0"/>
              <a:t>‹#›</a:t>
            </a:fld>
            <a:endParaRPr lang="en-US"/>
          </a:p>
        </p:txBody>
      </p:sp>
    </p:spTree>
    <p:extLst>
      <p:ext uri="{BB962C8B-B14F-4D97-AF65-F5344CB8AC3E}">
        <p14:creationId xmlns:p14="http://schemas.microsoft.com/office/powerpoint/2010/main" val="314930467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714375" y="1052736"/>
            <a:ext cx="7772400" cy="4176464"/>
          </a:xfrm>
        </p:spPr>
        <p:txBody>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EU </a:t>
            </a:r>
            <a:r>
              <a:rPr lang="en-US" altLang="fr-FR" sz="3600" b="1" dirty="0">
                <a:solidFill>
                  <a:schemeClr val="accent2"/>
                </a:solidFill>
                <a:latin typeface="Arial" charset="0"/>
                <a:cs typeface="Arial" charset="0"/>
              </a:rPr>
              <a:t>D</a:t>
            </a:r>
            <a:r>
              <a:rPr lang="en-US" altLang="fr-FR" sz="3600" b="1" dirty="0" smtClean="0">
                <a:solidFill>
                  <a:schemeClr val="accent2"/>
                </a:solidFill>
                <a:latin typeface="Arial" charset="0"/>
                <a:cs typeface="Arial" charset="0"/>
              </a:rPr>
              <a:t>irective on the disclosure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of non-financial and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diversity information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2060006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Inhaltsplatzhalter 2"/>
          <p:cNvSpPr>
            <a:spLocks noGrp="1"/>
          </p:cNvSpPr>
          <p:nvPr>
            <p:ph idx="1"/>
          </p:nvPr>
        </p:nvSpPr>
        <p:spPr>
          <a:xfrm>
            <a:off x="683568" y="1484784"/>
            <a:ext cx="7772400" cy="4095750"/>
          </a:xfrm>
        </p:spPr>
        <p:txBody>
          <a:bodyPr>
            <a:normAutofit lnSpcReduction="10000"/>
          </a:bodyPr>
          <a:lstStyle/>
          <a:p>
            <a:pPr>
              <a:buNone/>
            </a:pPr>
            <a:r>
              <a:rPr lang="de-CH" altLang="fr-FR" sz="2400" b="1" dirty="0" err="1" smtClean="0">
                <a:solidFill>
                  <a:schemeClr val="accent2"/>
                </a:solidFill>
                <a:latin typeface="Arial" charset="0"/>
                <a:cs typeface="Arial" charset="0"/>
              </a:rPr>
              <a:t>Diversity</a:t>
            </a:r>
            <a:r>
              <a:rPr lang="de-CH" altLang="fr-FR" sz="2400" b="1" dirty="0" smtClean="0">
                <a:solidFill>
                  <a:schemeClr val="accent2"/>
                </a:solidFill>
                <a:latin typeface="Arial" charset="0"/>
                <a:cs typeface="Arial" charset="0"/>
              </a:rPr>
              <a:t> </a:t>
            </a:r>
            <a:r>
              <a:rPr lang="de-CH" altLang="fr-FR" sz="2400" b="1" dirty="0" err="1" smtClean="0">
                <a:solidFill>
                  <a:schemeClr val="accent2"/>
                </a:solidFill>
                <a:latin typeface="Arial" charset="0"/>
                <a:cs typeface="Arial" charset="0"/>
              </a:rPr>
              <a:t>policy</a:t>
            </a:r>
            <a:endParaRPr lang="de-CH" altLang="fr-FR" sz="2400" b="1" dirty="0" smtClean="0">
              <a:solidFill>
                <a:schemeClr val="accent2"/>
              </a:solidFill>
              <a:latin typeface="Arial" charset="0"/>
              <a:cs typeface="Arial" charset="0"/>
            </a:endParaRPr>
          </a:p>
          <a:p>
            <a:pPr>
              <a:buNone/>
            </a:pPr>
            <a:endParaRPr lang="de-CH" altLang="fr-FR" sz="2400" b="1" dirty="0" smtClean="0">
              <a:solidFill>
                <a:schemeClr val="accent2"/>
              </a:solidFill>
              <a:latin typeface="Arial" charset="0"/>
              <a:cs typeface="Arial" charset="0"/>
            </a:endParaRPr>
          </a:p>
          <a:p>
            <a:r>
              <a:rPr lang="en-US" sz="2400" dirty="0" smtClean="0">
                <a:latin typeface="Arial" pitchFamily="34" charset="0"/>
                <a:cs typeface="Arial" pitchFamily="34" charset="0"/>
              </a:rPr>
              <a:t>Disclosures will set out the objectives of the policy, how it has been implemented, and the results. </a:t>
            </a:r>
          </a:p>
          <a:p>
            <a:pPr>
              <a:buNone/>
            </a:pP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Companies which do not have a diversity policy will have to explain why not. </a:t>
            </a:r>
          </a:p>
          <a:p>
            <a:pPr marL="0" indent="0">
              <a:buNone/>
            </a:pPr>
            <a:endParaRPr lang="en-US" sz="2400" dirty="0" smtClean="0">
              <a:latin typeface="Arial" pitchFamily="34" charset="0"/>
              <a:cs typeface="Arial" pitchFamily="34" charset="0"/>
            </a:endParaRPr>
          </a:p>
          <a:p>
            <a:r>
              <a:rPr lang="en-US" sz="2400" dirty="0">
                <a:latin typeface="Arial" pitchFamily="34" charset="0"/>
                <a:cs typeface="Arial" pitchFamily="34" charset="0"/>
              </a:rPr>
              <a:t>Auditors </a:t>
            </a:r>
            <a:r>
              <a:rPr lang="en-US" sz="2400" dirty="0" smtClean="0">
                <a:latin typeface="Arial" pitchFamily="34" charset="0"/>
                <a:cs typeface="Arial" pitchFamily="34" charset="0"/>
              </a:rPr>
              <a:t>check </a:t>
            </a:r>
            <a:r>
              <a:rPr lang="en-US" sz="2400" dirty="0">
                <a:latin typeface="Arial" pitchFamily="34" charset="0"/>
                <a:cs typeface="Arial" pitchFamily="34" charset="0"/>
              </a:rPr>
              <a:t>that the non-financial information has been provided</a:t>
            </a:r>
            <a:endParaRPr lang="en-US" altLang="fr-FR" sz="2400" dirty="0" smtClean="0">
              <a:latin typeface="Arial" pitchFamily="34" charset="0"/>
              <a:cs typeface="Arial" pitchFamily="34" charset="0"/>
            </a:endParaRPr>
          </a:p>
          <a:p>
            <a:pPr>
              <a:buNone/>
            </a:pPr>
            <a:endParaRPr lang="en-GB" altLang="fr-FR" sz="2000" dirty="0" smtClean="0">
              <a:latin typeface="Arial" charset="0"/>
              <a:cs typeface="Arial" charset="0"/>
            </a:endParaRPr>
          </a:p>
          <a:p>
            <a:pPr>
              <a:buNone/>
            </a:pPr>
            <a:endParaRPr lang="de-CH" altLang="fr-FR" dirty="0" smtClean="0"/>
          </a:p>
        </p:txBody>
      </p:sp>
      <p:sp>
        <p:nvSpPr>
          <p:cNvPr id="4" name="Foliennummernplatzhalter 3"/>
          <p:cNvSpPr>
            <a:spLocks noGrp="1"/>
          </p:cNvSpPr>
          <p:nvPr>
            <p:ph type="sldNum" sz="quarter" idx="12"/>
          </p:nvPr>
        </p:nvSpPr>
        <p:spPr/>
        <p:txBody>
          <a:bodyPr/>
          <a:lstStyle/>
          <a:p>
            <a:pPr>
              <a:defRPr/>
            </a:pPr>
            <a:fld id="{2403EA75-5D32-4C9E-ABC8-87AC7B055DF4}" type="slidenum">
              <a:rPr lang="fr-FR" smtClean="0"/>
              <a:pPr>
                <a:defRPr/>
              </a:pPr>
              <a:t>10</a:t>
            </a:fld>
            <a:endParaRPr lang="fr-FR" dirty="0"/>
          </a:p>
        </p:txBody>
      </p:sp>
    </p:spTree>
    <p:extLst>
      <p:ext uri="{BB962C8B-B14F-4D97-AF65-F5344CB8AC3E}">
        <p14:creationId xmlns:p14="http://schemas.microsoft.com/office/powerpoint/2010/main" val="683636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Inhaltsplatzhalter 2"/>
          <p:cNvSpPr>
            <a:spLocks noGrp="1"/>
          </p:cNvSpPr>
          <p:nvPr>
            <p:ph idx="1"/>
          </p:nvPr>
        </p:nvSpPr>
        <p:spPr>
          <a:xfrm>
            <a:off x="683568" y="1412776"/>
            <a:ext cx="7772400" cy="4095750"/>
          </a:xfrm>
        </p:spPr>
        <p:txBody>
          <a:bodyPr>
            <a:normAutofit fontScale="92500" lnSpcReduction="10000"/>
          </a:bodyPr>
          <a:lstStyle/>
          <a:p>
            <a:pPr marL="0" indent="0">
              <a:buFontTx/>
              <a:buNone/>
              <a:defRPr/>
            </a:pPr>
            <a:r>
              <a:rPr lang="en-GB" altLang="fr-FR" sz="2400" b="1" dirty="0" smtClean="0">
                <a:solidFill>
                  <a:schemeClr val="accent2"/>
                </a:solidFill>
                <a:latin typeface="Arial" charset="0"/>
                <a:cs typeface="Arial" charset="0"/>
              </a:rPr>
              <a:t>Next Steps </a:t>
            </a:r>
          </a:p>
          <a:p>
            <a:pPr>
              <a:buFontTx/>
              <a:buNone/>
              <a:defRPr/>
            </a:pPr>
            <a:endParaRPr lang="de-CH" altLang="fr-FR" sz="2400" dirty="0" smtClean="0">
              <a:latin typeface="Arial" charset="0"/>
              <a:cs typeface="Arial" charset="0"/>
            </a:endParaRPr>
          </a:p>
          <a:p>
            <a:pPr>
              <a:defRPr/>
            </a:pPr>
            <a:r>
              <a:rPr lang="en-US" altLang="fr-FR" sz="2400" dirty="0" smtClean="0">
                <a:latin typeface="Arial" charset="0"/>
                <a:cs typeface="Arial" charset="0"/>
              </a:rPr>
              <a:t>In terms of procedure, the agreement needs to be formally adopted by the European Parliament and the Council. </a:t>
            </a:r>
          </a:p>
          <a:p>
            <a:pPr marL="0" indent="0">
              <a:buNone/>
              <a:defRPr/>
            </a:pPr>
            <a:endParaRPr lang="en-US" altLang="fr-FR" sz="2400" dirty="0" smtClean="0">
              <a:latin typeface="Arial" charset="0"/>
              <a:cs typeface="Arial" charset="0"/>
            </a:endParaRPr>
          </a:p>
          <a:p>
            <a:pPr>
              <a:defRPr/>
            </a:pPr>
            <a:r>
              <a:rPr lang="en-US" altLang="fr-FR" sz="2400" dirty="0" smtClean="0">
                <a:latin typeface="Arial" charset="0"/>
                <a:cs typeface="Arial" charset="0"/>
              </a:rPr>
              <a:t>The European Parliament plenary vote is scheduled to take place on 15 April and the Council adoption thereafter.</a:t>
            </a:r>
          </a:p>
          <a:p>
            <a:pPr marL="0" indent="0">
              <a:buNone/>
              <a:defRPr/>
            </a:pPr>
            <a:endParaRPr lang="en-US" altLang="fr-FR" sz="2400" dirty="0" smtClean="0">
              <a:latin typeface="Arial" charset="0"/>
              <a:cs typeface="Arial" charset="0"/>
            </a:endParaRPr>
          </a:p>
          <a:p>
            <a:pPr>
              <a:defRPr/>
            </a:pPr>
            <a:r>
              <a:rPr lang="en-US" altLang="fr-FR" sz="2400" dirty="0" smtClean="0">
                <a:latin typeface="Arial" charset="0"/>
                <a:cs typeface="Arial" charset="0"/>
              </a:rPr>
              <a:t>In summer 2014 the new EU-Directive will come into force.</a:t>
            </a:r>
            <a:r>
              <a:rPr lang="en-US" altLang="fr-FR" sz="2000" dirty="0" smtClean="0">
                <a:latin typeface="Arial" charset="0"/>
                <a:cs typeface="Arial" charset="0"/>
              </a:rPr>
              <a:t/>
            </a:r>
            <a:br>
              <a:rPr lang="en-US" altLang="fr-FR" sz="2000" dirty="0" smtClean="0">
                <a:latin typeface="Arial" charset="0"/>
                <a:cs typeface="Arial" charset="0"/>
              </a:rPr>
            </a:br>
            <a:r>
              <a:rPr lang="en-US" altLang="fr-FR" sz="2000" dirty="0" smtClean="0">
                <a:latin typeface="Arial" charset="0"/>
                <a:cs typeface="Arial" charset="0"/>
              </a:rPr>
              <a:t/>
            </a:r>
            <a:br>
              <a:rPr lang="en-US" altLang="fr-FR" sz="2000" dirty="0" smtClean="0">
                <a:latin typeface="Arial" charset="0"/>
                <a:cs typeface="Arial" charset="0"/>
              </a:rPr>
            </a:b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8B16785B-125F-43A7-BF21-8C03420A82C2}" type="slidenum">
              <a:rPr lang="fr-FR" smtClean="0"/>
              <a:pPr>
                <a:defRPr/>
              </a:pPr>
              <a:t>11</a:t>
            </a:fld>
            <a:endParaRPr lang="fr-FR" dirty="0"/>
          </a:p>
        </p:txBody>
      </p:sp>
    </p:spTree>
    <p:extLst>
      <p:ext uri="{BB962C8B-B14F-4D97-AF65-F5344CB8AC3E}">
        <p14:creationId xmlns:p14="http://schemas.microsoft.com/office/powerpoint/2010/main" val="22936949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Inhaltsplatzhalter 2"/>
          <p:cNvSpPr>
            <a:spLocks noGrp="1"/>
          </p:cNvSpPr>
          <p:nvPr>
            <p:ph idx="1"/>
          </p:nvPr>
        </p:nvSpPr>
        <p:spPr>
          <a:xfrm>
            <a:off x="683568" y="1412776"/>
            <a:ext cx="7772400" cy="4095750"/>
          </a:xfrm>
        </p:spPr>
        <p:txBody>
          <a:bodyPr>
            <a:normAutofit fontScale="92500" lnSpcReduction="20000"/>
          </a:bodyPr>
          <a:lstStyle/>
          <a:p>
            <a:pPr marL="0" indent="0">
              <a:buFontTx/>
              <a:buNone/>
              <a:defRPr/>
            </a:pPr>
            <a:r>
              <a:rPr lang="en-GB" altLang="fr-FR" sz="2400" b="1" dirty="0" smtClean="0">
                <a:solidFill>
                  <a:schemeClr val="accent2"/>
                </a:solidFill>
                <a:latin typeface="Arial" charset="0"/>
                <a:cs typeface="Arial" charset="0"/>
              </a:rPr>
              <a:t>Next Steps </a:t>
            </a:r>
          </a:p>
          <a:p>
            <a:pPr>
              <a:buFontTx/>
              <a:buNone/>
              <a:defRPr/>
            </a:pPr>
            <a:endParaRPr lang="de-CH" altLang="fr-FR" sz="2400" dirty="0" smtClean="0">
              <a:latin typeface="Arial" charset="0"/>
              <a:cs typeface="Arial" charset="0"/>
            </a:endParaRPr>
          </a:p>
          <a:p>
            <a:pPr>
              <a:defRPr/>
            </a:pPr>
            <a:r>
              <a:rPr lang="en-US" altLang="fr-FR" sz="2400" dirty="0">
                <a:latin typeface="Arial" charset="0"/>
                <a:cs typeface="Arial" charset="0"/>
              </a:rPr>
              <a:t>The EU Commission will prepare non-binding guidelines, including general and sectorial non-financial KPIs within two years after the adoption of the </a:t>
            </a:r>
            <a:r>
              <a:rPr lang="en-US" altLang="fr-FR" sz="2400" dirty="0" smtClean="0">
                <a:latin typeface="Arial" charset="0"/>
                <a:cs typeface="Arial" charset="0"/>
              </a:rPr>
              <a:t>Directive.</a:t>
            </a:r>
          </a:p>
          <a:p>
            <a:pPr>
              <a:defRPr/>
            </a:pPr>
            <a:r>
              <a:rPr lang="en-US" altLang="fr-FR" sz="2400" dirty="0" smtClean="0">
                <a:latin typeface="Arial" charset="0"/>
                <a:cs typeface="Arial" charset="0"/>
              </a:rPr>
              <a:t>Members States will have two years time to implement the Directive into national law. They shall implement a transposition period of one year. </a:t>
            </a:r>
          </a:p>
          <a:p>
            <a:pPr>
              <a:defRPr/>
            </a:pPr>
            <a:r>
              <a:rPr lang="en-US" altLang="fr-FR" sz="2400" dirty="0" smtClean="0">
                <a:latin typeface="Arial" charset="0"/>
                <a:cs typeface="Arial" charset="0"/>
              </a:rPr>
              <a:t>Thus, the legal obligation for large European companies to report on non-financial information will come into force in </a:t>
            </a:r>
            <a:r>
              <a:rPr lang="en-US" altLang="fr-FR" sz="2400" u="sng" dirty="0" smtClean="0">
                <a:latin typeface="Arial" charset="0"/>
                <a:cs typeface="Arial" charset="0"/>
              </a:rPr>
              <a:t>2017</a:t>
            </a:r>
            <a:r>
              <a:rPr lang="en-US" altLang="fr-FR" sz="2400" dirty="0">
                <a:latin typeface="Arial" charset="0"/>
                <a:cs typeface="Arial" charset="0"/>
              </a:rPr>
              <a:t>.</a:t>
            </a:r>
            <a:r>
              <a:rPr lang="en-US" altLang="fr-FR" sz="2000" dirty="0" smtClean="0">
                <a:latin typeface="Arial" charset="0"/>
                <a:cs typeface="Arial" charset="0"/>
              </a:rPr>
              <a:t/>
            </a:r>
            <a:br>
              <a:rPr lang="en-US" altLang="fr-FR" sz="2000" dirty="0" smtClean="0">
                <a:latin typeface="Arial" charset="0"/>
                <a:cs typeface="Arial" charset="0"/>
              </a:rPr>
            </a:br>
            <a:r>
              <a:rPr lang="en-US" altLang="fr-FR" sz="2000" dirty="0" smtClean="0">
                <a:latin typeface="Arial" charset="0"/>
                <a:cs typeface="Arial" charset="0"/>
              </a:rPr>
              <a:t/>
            </a:r>
            <a:br>
              <a:rPr lang="en-US" altLang="fr-FR" sz="2000" dirty="0" smtClean="0">
                <a:latin typeface="Arial" charset="0"/>
                <a:cs typeface="Arial" charset="0"/>
              </a:rPr>
            </a:b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8B16785B-125F-43A7-BF21-8C03420A82C2}" type="slidenum">
              <a:rPr lang="fr-FR" smtClean="0"/>
              <a:pPr>
                <a:defRPr/>
              </a:pPr>
              <a:t>12</a:t>
            </a:fld>
            <a:endParaRPr lang="fr-FR" dirty="0"/>
          </a:p>
        </p:txBody>
      </p:sp>
    </p:spTree>
    <p:extLst>
      <p:ext uri="{BB962C8B-B14F-4D97-AF65-F5344CB8AC3E}">
        <p14:creationId xmlns:p14="http://schemas.microsoft.com/office/powerpoint/2010/main" val="23253465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320480"/>
          </a:xfrm>
        </p:spPr>
        <p:txBody>
          <a:bodyPr>
            <a:normAutofit fontScale="92500" lnSpcReduction="10000"/>
          </a:bodyPr>
          <a:lstStyle/>
          <a:p>
            <a:pPr>
              <a:buFontTx/>
              <a:buNone/>
            </a:pPr>
            <a:r>
              <a:rPr lang="de-CH" altLang="fr-FR" sz="2400" b="1" dirty="0" smtClean="0">
                <a:solidFill>
                  <a:schemeClr val="accent2"/>
                </a:solidFill>
                <a:latin typeface="Arial" charset="0"/>
                <a:cs typeface="Arial" charset="0"/>
              </a:rPr>
              <a:t>Context </a:t>
            </a:r>
          </a:p>
          <a:p>
            <a:pPr>
              <a:buNone/>
            </a:pPr>
            <a:endParaRPr lang="de-CH" altLang="fr-FR" sz="800" dirty="0" smtClean="0">
              <a:latin typeface="Arial" charset="0"/>
              <a:cs typeface="Arial" charset="0"/>
            </a:endParaRPr>
          </a:p>
          <a:p>
            <a:r>
              <a:rPr lang="de-CH" altLang="fr-FR" sz="2400" dirty="0" smtClean="0">
                <a:latin typeface="Arial" charset="0"/>
                <a:cs typeface="Arial" charset="0"/>
              </a:rPr>
              <a:t>In the EU CSR </a:t>
            </a:r>
            <a:r>
              <a:rPr lang="de-CH" altLang="fr-FR" sz="2400" dirty="0">
                <a:latin typeface="Arial" charset="0"/>
                <a:cs typeface="Arial" charset="0"/>
              </a:rPr>
              <a:t>s</a:t>
            </a:r>
            <a:r>
              <a:rPr lang="de-CH" altLang="fr-FR" sz="2400" dirty="0" smtClean="0">
                <a:latin typeface="Arial" charset="0"/>
                <a:cs typeface="Arial" charset="0"/>
              </a:rPr>
              <a:t>trategy from October 2011 „A </a:t>
            </a:r>
            <a:r>
              <a:rPr lang="de-CH" altLang="fr-FR" sz="2400" dirty="0" err="1" smtClean="0">
                <a:latin typeface="Arial" charset="0"/>
                <a:cs typeface="Arial" charset="0"/>
              </a:rPr>
              <a:t>renewed</a:t>
            </a:r>
            <a:r>
              <a:rPr lang="de-CH" altLang="fr-FR" sz="2400" dirty="0" smtClean="0">
                <a:latin typeface="Arial" charset="0"/>
                <a:cs typeface="Arial" charset="0"/>
              </a:rPr>
              <a:t> EU </a:t>
            </a:r>
            <a:r>
              <a:rPr lang="de-CH" altLang="fr-FR" sz="2400" dirty="0" err="1" smtClean="0">
                <a:latin typeface="Arial" charset="0"/>
                <a:cs typeface="Arial" charset="0"/>
              </a:rPr>
              <a:t>strategy</a:t>
            </a:r>
            <a:r>
              <a:rPr lang="de-CH" altLang="fr-FR" sz="2400" dirty="0" smtClean="0">
                <a:latin typeface="Arial" charset="0"/>
                <a:cs typeface="Arial" charset="0"/>
              </a:rPr>
              <a:t> 2011-14 </a:t>
            </a:r>
            <a:r>
              <a:rPr lang="de-CH" altLang="fr-FR" sz="2400" dirty="0" err="1" smtClean="0">
                <a:latin typeface="Arial" charset="0"/>
                <a:cs typeface="Arial" charset="0"/>
              </a:rPr>
              <a:t>for</a:t>
            </a:r>
            <a:r>
              <a:rPr lang="de-CH" altLang="fr-FR" sz="2400" dirty="0" smtClean="0">
                <a:latin typeface="Arial" charset="0"/>
                <a:cs typeface="Arial" charset="0"/>
              </a:rPr>
              <a:t> Corporate </a:t>
            </a:r>
            <a:r>
              <a:rPr lang="de-CH" altLang="fr-FR" sz="2400" dirty="0" err="1" smtClean="0">
                <a:latin typeface="Arial" charset="0"/>
                <a:cs typeface="Arial" charset="0"/>
              </a:rPr>
              <a:t>Social</a:t>
            </a:r>
            <a:r>
              <a:rPr lang="de-CH" altLang="fr-FR" sz="2400" dirty="0" smtClean="0">
                <a:latin typeface="Arial" charset="0"/>
                <a:cs typeface="Arial" charset="0"/>
              </a:rPr>
              <a:t> </a:t>
            </a:r>
            <a:r>
              <a:rPr lang="de-CH" altLang="fr-FR" sz="2400" dirty="0" err="1" smtClean="0">
                <a:latin typeface="Arial" charset="0"/>
                <a:cs typeface="Arial" charset="0"/>
              </a:rPr>
              <a:t>Responsibility</a:t>
            </a:r>
            <a:r>
              <a:rPr lang="de-CH" altLang="fr-FR" sz="2400" dirty="0" smtClean="0">
                <a:latin typeface="Arial" charset="0"/>
                <a:cs typeface="Arial" charset="0"/>
              </a:rPr>
              <a:t>“, </a:t>
            </a:r>
            <a:r>
              <a:rPr lang="de-CH" altLang="fr-FR" sz="2400" dirty="0" err="1" smtClean="0">
                <a:latin typeface="Arial" charset="0"/>
                <a:cs typeface="Arial" charset="0"/>
              </a:rPr>
              <a:t>the</a:t>
            </a:r>
            <a:r>
              <a:rPr lang="de-CH" altLang="fr-FR" sz="2400" dirty="0" smtClean="0">
                <a:latin typeface="Arial" charset="0"/>
                <a:cs typeface="Arial" charset="0"/>
              </a:rPr>
              <a:t> EU </a:t>
            </a:r>
            <a:r>
              <a:rPr lang="de-CH" altLang="fr-FR" sz="2400" dirty="0" err="1" smtClean="0">
                <a:latin typeface="Arial" charset="0"/>
                <a:cs typeface="Arial" charset="0"/>
              </a:rPr>
              <a:t>Commission</a:t>
            </a:r>
            <a:r>
              <a:rPr lang="de-CH" altLang="fr-FR" sz="2400" dirty="0" smtClean="0">
                <a:latin typeface="Arial" charset="0"/>
                <a:cs typeface="Arial" charset="0"/>
              </a:rPr>
              <a:t> </a:t>
            </a:r>
            <a:r>
              <a:rPr lang="de-CH" altLang="fr-FR" sz="2400" dirty="0" err="1" smtClean="0">
                <a:latin typeface="Arial" charset="0"/>
                <a:cs typeface="Arial" charset="0"/>
              </a:rPr>
              <a:t>announced</a:t>
            </a:r>
            <a:r>
              <a:rPr lang="de-CH" altLang="fr-FR" sz="2400" dirty="0" smtClean="0">
                <a:latin typeface="Arial" charset="0"/>
                <a:cs typeface="Arial" charset="0"/>
              </a:rPr>
              <a:t> </a:t>
            </a:r>
            <a:r>
              <a:rPr lang="de-CH" altLang="fr-FR" sz="2400" dirty="0" err="1" smtClean="0">
                <a:latin typeface="Arial" charset="0"/>
                <a:cs typeface="Arial" charset="0"/>
              </a:rPr>
              <a:t>to</a:t>
            </a:r>
            <a:r>
              <a:rPr lang="de-CH" altLang="fr-FR" sz="2400" dirty="0" smtClean="0">
                <a:latin typeface="Arial" charset="0"/>
                <a:cs typeface="Arial" charset="0"/>
              </a:rPr>
              <a:t> 	„</a:t>
            </a:r>
            <a:r>
              <a:rPr lang="en-US" altLang="fr-FR" sz="2400" i="1" dirty="0" smtClean="0">
                <a:latin typeface="Arial" charset="0"/>
                <a:cs typeface="Arial" charset="0"/>
              </a:rPr>
              <a:t>present a legislative proposal on the 	transparency of the social and environmental 	information provided by companies in all 	sectors</a:t>
            </a:r>
            <a:r>
              <a:rPr lang="en-US" altLang="fr-FR" sz="2400" dirty="0" smtClean="0">
                <a:latin typeface="Arial" charset="0"/>
                <a:cs typeface="Arial" charset="0"/>
              </a:rPr>
              <a:t>”.</a:t>
            </a:r>
          </a:p>
          <a:p>
            <a:pPr>
              <a:buNone/>
            </a:pPr>
            <a:endParaRPr lang="en-US" altLang="fr-FR" sz="2400" dirty="0" smtClean="0">
              <a:latin typeface="Arial" charset="0"/>
              <a:cs typeface="Arial" charset="0"/>
            </a:endParaRPr>
          </a:p>
          <a:p>
            <a:r>
              <a:rPr lang="en-US" altLang="fr-FR" sz="2400" dirty="0" smtClean="0">
                <a:latin typeface="Arial" charset="0"/>
                <a:cs typeface="Arial" charset="0"/>
              </a:rPr>
              <a:t>Proposal for a Directive by the EU Commission on 16 April 2013.</a:t>
            </a:r>
          </a:p>
          <a:p>
            <a:pPr>
              <a:buNone/>
            </a:pPr>
            <a:endParaRPr lang="en-US" altLang="fr-FR" sz="2400" dirty="0" smtClean="0">
              <a:latin typeface="Arial" charset="0"/>
              <a:cs typeface="Arial" charset="0"/>
            </a:endParaRPr>
          </a:p>
          <a:p>
            <a:pPr>
              <a:buFontTx/>
              <a:buNone/>
            </a:pPr>
            <a:r>
              <a:rPr lang="en-GB" altLang="fr-FR" sz="20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dirty="0"/>
          </a:p>
        </p:txBody>
      </p:sp>
    </p:spTree>
    <p:extLst>
      <p:ext uri="{BB962C8B-B14F-4D97-AF65-F5344CB8AC3E}">
        <p14:creationId xmlns:p14="http://schemas.microsoft.com/office/powerpoint/2010/main" val="1188766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320480"/>
          </a:xfrm>
        </p:spPr>
        <p:txBody>
          <a:bodyPr/>
          <a:lstStyle/>
          <a:p>
            <a:pPr>
              <a:buFontTx/>
              <a:buNone/>
            </a:pPr>
            <a:r>
              <a:rPr lang="de-CH" altLang="fr-FR" sz="2400" b="1" dirty="0" err="1" smtClean="0">
                <a:solidFill>
                  <a:schemeClr val="accent2"/>
                </a:solidFill>
                <a:latin typeface="Arial" charset="0"/>
                <a:cs typeface="Arial" charset="0"/>
              </a:rPr>
              <a:t>Context</a:t>
            </a:r>
            <a:r>
              <a:rPr lang="de-CH" altLang="fr-FR" sz="2400" b="1" dirty="0" smtClean="0">
                <a:solidFill>
                  <a:schemeClr val="accent2"/>
                </a:solidFill>
                <a:latin typeface="Arial" charset="0"/>
                <a:cs typeface="Arial" charset="0"/>
              </a:rPr>
              <a:t> </a:t>
            </a:r>
          </a:p>
          <a:p>
            <a:pPr>
              <a:buNone/>
            </a:pPr>
            <a:endParaRPr lang="de-CH" altLang="fr-FR" sz="800" dirty="0" smtClean="0">
              <a:latin typeface="Arial" charset="0"/>
              <a:cs typeface="Arial" charset="0"/>
            </a:endParaRPr>
          </a:p>
          <a:p>
            <a:r>
              <a:rPr lang="en-US" altLang="fr-FR" sz="2400" dirty="0" smtClean="0">
                <a:latin typeface="Arial" charset="0"/>
                <a:cs typeface="Arial" charset="0"/>
              </a:rPr>
              <a:t>On 26 February 2014, a political agreement has been reached between the European Parliament and the Council.</a:t>
            </a:r>
          </a:p>
          <a:p>
            <a:r>
              <a:rPr lang="en-US" altLang="fr-FR" sz="2400" dirty="0" smtClean="0">
                <a:latin typeface="Arial" charset="0"/>
                <a:cs typeface="Arial" charset="0"/>
              </a:rPr>
              <a:t>Directive still has to be formally adopted (vote in EP 15 April 2014)</a:t>
            </a:r>
          </a:p>
          <a:p>
            <a:r>
              <a:rPr lang="en-US" altLang="fr-FR" sz="2400" dirty="0" smtClean="0">
                <a:latin typeface="Arial" charset="0"/>
                <a:cs typeface="Arial" charset="0"/>
              </a:rPr>
              <a:t>The  provisions on non-financial reporting will be incorporated into the EU “Accounting Directive” (2013/34/EU), which was adopted on 26 </a:t>
            </a:r>
            <a:r>
              <a:rPr lang="de-CH" altLang="fr-FR" sz="2400" dirty="0" smtClean="0">
                <a:latin typeface="Arial" charset="0"/>
                <a:cs typeface="Arial" charset="0"/>
              </a:rPr>
              <a:t>June 2013</a:t>
            </a:r>
            <a:r>
              <a:rPr lang="en-GB" altLang="fr-FR" sz="2400" dirty="0" smtClean="0">
                <a:latin typeface="Arial" charset="0"/>
                <a:cs typeface="Arial" charset="0"/>
              </a:rPr>
              <a:t>.</a:t>
            </a:r>
          </a:p>
          <a:p>
            <a:pPr>
              <a:buFontTx/>
              <a:buNone/>
            </a:pPr>
            <a:r>
              <a:rPr lang="en-GB" altLang="fr-FR" sz="20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3</a:t>
            </a:fld>
            <a:endParaRPr lang="fr-FR" dirty="0"/>
          </a:p>
        </p:txBody>
      </p:sp>
    </p:spTree>
    <p:extLst>
      <p:ext uri="{BB962C8B-B14F-4D97-AF65-F5344CB8AC3E}">
        <p14:creationId xmlns:p14="http://schemas.microsoft.com/office/powerpoint/2010/main" val="3855423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4213" y="1484313"/>
            <a:ext cx="7772400" cy="4114800"/>
          </a:xfrm>
        </p:spPr>
        <p:txBody>
          <a:bodyPr>
            <a:normAutofit lnSpcReduction="10000"/>
          </a:bodyPr>
          <a:lstStyle/>
          <a:p>
            <a:pPr>
              <a:buNone/>
            </a:pPr>
            <a:r>
              <a:rPr lang="en-US" altLang="fr-FR" sz="2400" b="1" dirty="0" smtClean="0">
                <a:solidFill>
                  <a:schemeClr val="accent2"/>
                </a:solidFill>
                <a:latin typeface="Arial" charset="0"/>
                <a:cs typeface="Arial" charset="0"/>
              </a:rPr>
              <a:t>Which companies will be required to report?</a:t>
            </a:r>
          </a:p>
          <a:p>
            <a:pPr>
              <a:buNone/>
            </a:pPr>
            <a:endParaRPr lang="en-US" sz="2400" dirty="0" smtClean="0"/>
          </a:p>
          <a:p>
            <a:r>
              <a:rPr lang="en-US" sz="2400" dirty="0" smtClean="0">
                <a:latin typeface="Arial" pitchFamily="34" charset="0"/>
                <a:cs typeface="Arial" pitchFamily="34" charset="0"/>
              </a:rPr>
              <a:t>The new provisions will be applicable </a:t>
            </a:r>
            <a:r>
              <a:rPr lang="en-US" sz="2400" u="sng" dirty="0" smtClean="0">
                <a:latin typeface="Arial" pitchFamily="34" charset="0"/>
                <a:cs typeface="Arial" pitchFamily="34" charset="0"/>
              </a:rPr>
              <a:t>to “public interest entities” with more than 500 employees</a:t>
            </a:r>
            <a:r>
              <a:rPr lang="en-US" sz="2400" dirty="0" smtClean="0">
                <a:latin typeface="Arial" pitchFamily="34" charset="0"/>
                <a:cs typeface="Arial" pitchFamily="34" charset="0"/>
              </a:rPr>
              <a:t>.</a:t>
            </a:r>
          </a:p>
          <a:p>
            <a:pPr>
              <a:buNone/>
            </a:pP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Public interest entities are companies, such as listed undertakings, banks, insurance companies. The EU member states are allowed to open the scope to undertakings that “are of significant public relevance because of the nature of their business, their size or the number of their employees” (opening clause). </a:t>
            </a:r>
          </a:p>
          <a:p>
            <a:pPr marL="0" indent="0">
              <a:buNone/>
              <a:defRPr/>
            </a:pP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4</a:t>
            </a:fld>
            <a:endParaRPr lang="fr-FR" dirty="0"/>
          </a:p>
        </p:txBody>
      </p:sp>
    </p:spTree>
    <p:extLst>
      <p:ext uri="{BB962C8B-B14F-4D97-AF65-F5344CB8AC3E}">
        <p14:creationId xmlns:p14="http://schemas.microsoft.com/office/powerpoint/2010/main" val="1893777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4213" y="1484313"/>
            <a:ext cx="7772400" cy="4114800"/>
          </a:xfrm>
        </p:spPr>
        <p:txBody>
          <a:bodyPr/>
          <a:lstStyle/>
          <a:p>
            <a:pPr>
              <a:buNone/>
            </a:pPr>
            <a:r>
              <a:rPr lang="en-US" altLang="fr-FR" sz="2400" b="1" dirty="0" smtClean="0">
                <a:solidFill>
                  <a:schemeClr val="accent2"/>
                </a:solidFill>
                <a:latin typeface="Arial" charset="0"/>
                <a:cs typeface="Arial" charset="0"/>
              </a:rPr>
              <a:t>Which companies will be required to report?</a:t>
            </a:r>
          </a:p>
          <a:p>
            <a:pPr>
              <a:buNone/>
            </a:pPr>
            <a:endParaRPr lang="en-US" sz="2400" dirty="0" smtClean="0"/>
          </a:p>
          <a:p>
            <a:pPr>
              <a:buNone/>
            </a:pP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Therefore, </a:t>
            </a:r>
            <a:r>
              <a:rPr lang="en-US" sz="2400" u="sng" dirty="0" smtClean="0">
                <a:latin typeface="Arial" pitchFamily="34" charset="0"/>
                <a:cs typeface="Arial" pitchFamily="34" charset="0"/>
              </a:rPr>
              <a:t>small and medium-sized companies are</a:t>
            </a:r>
            <a:r>
              <a:rPr lang="en-US" sz="2400" u="sng" dirty="0">
                <a:latin typeface="Arial" pitchFamily="34" charset="0"/>
                <a:cs typeface="Arial" pitchFamily="34" charset="0"/>
              </a:rPr>
              <a:t> </a:t>
            </a:r>
            <a:r>
              <a:rPr lang="en-US" sz="2400" u="sng" dirty="0" smtClean="0">
                <a:latin typeface="Arial" pitchFamily="34" charset="0"/>
                <a:cs typeface="Arial" pitchFamily="34" charset="0"/>
              </a:rPr>
              <a:t>exempted</a:t>
            </a:r>
            <a:r>
              <a:rPr lang="en-US" sz="2400" dirty="0" smtClean="0">
                <a:latin typeface="Arial" pitchFamily="34" charset="0"/>
                <a:cs typeface="Arial" pitchFamily="34" charset="0"/>
              </a:rPr>
              <a:t> from the new reporting obligation.</a:t>
            </a:r>
          </a:p>
          <a:p>
            <a:pPr>
              <a:buNone/>
            </a:pP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Some 6,000 public interest entities in the EU fall under the scope of the Directive.</a:t>
            </a:r>
            <a:endParaRPr lang="de-CH" sz="2400" dirty="0" smtClean="0">
              <a:latin typeface="Arial" pitchFamily="34" charset="0"/>
              <a:cs typeface="Arial" pitchFamily="34" charset="0"/>
            </a:endParaRPr>
          </a:p>
          <a:p>
            <a:pPr>
              <a:defRPr/>
            </a:pP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5</a:t>
            </a:fld>
            <a:endParaRPr lang="fr-FR" dirty="0"/>
          </a:p>
        </p:txBody>
      </p:sp>
    </p:spTree>
    <p:extLst>
      <p:ext uri="{BB962C8B-B14F-4D97-AF65-F5344CB8AC3E}">
        <p14:creationId xmlns:p14="http://schemas.microsoft.com/office/powerpoint/2010/main" val="1782034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84213" y="1412875"/>
            <a:ext cx="7772400" cy="4114800"/>
          </a:xfrm>
        </p:spPr>
        <p:txBody>
          <a:bodyPr>
            <a:normAutofit fontScale="92500"/>
          </a:bodyPr>
          <a:lstStyle/>
          <a:p>
            <a:pPr>
              <a:buNone/>
            </a:pPr>
            <a:r>
              <a:rPr lang="en-US" altLang="fr-FR" sz="2400" b="1" dirty="0" smtClean="0">
                <a:solidFill>
                  <a:schemeClr val="accent2"/>
                </a:solidFill>
                <a:latin typeface="Arial" charset="0"/>
                <a:cs typeface="Arial" charset="0"/>
              </a:rPr>
              <a:t>On what issues have companies to report on?</a:t>
            </a:r>
          </a:p>
          <a:p>
            <a:pPr>
              <a:buNone/>
            </a:pP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The Directive will require EU companies to draw up, </a:t>
            </a:r>
            <a:r>
              <a:rPr lang="en-US" sz="2400" u="sng" dirty="0" smtClean="0">
                <a:latin typeface="Arial" pitchFamily="34" charset="0"/>
                <a:cs typeface="Arial" pitchFamily="34" charset="0"/>
              </a:rPr>
              <a:t>on a yearly basis</a:t>
            </a:r>
            <a:r>
              <a:rPr lang="en-US" sz="2400" dirty="0" smtClean="0">
                <a:latin typeface="Arial" pitchFamily="34" charset="0"/>
                <a:cs typeface="Arial" pitchFamily="34" charset="0"/>
              </a:rPr>
              <a:t>, a statement in their annual report or in a separate sustainability report relating to </a:t>
            </a:r>
          </a:p>
          <a:p>
            <a:pPr marL="0" indent="0">
              <a:buNone/>
            </a:pPr>
            <a:endParaRPr lang="en-US" sz="2400" dirty="0" smtClean="0">
              <a:latin typeface="Arial" pitchFamily="34" charset="0"/>
              <a:cs typeface="Arial" pitchFamily="34" charset="0"/>
            </a:endParaRPr>
          </a:p>
          <a:p>
            <a:pPr lvl="1"/>
            <a:r>
              <a:rPr lang="en-US" sz="2400" dirty="0" smtClean="0">
                <a:latin typeface="Arial" pitchFamily="34" charset="0"/>
                <a:cs typeface="Arial" pitchFamily="34" charset="0"/>
              </a:rPr>
              <a:t>environmental, social and employee-related matters, </a:t>
            </a:r>
          </a:p>
          <a:p>
            <a:pPr lvl="1"/>
            <a:r>
              <a:rPr lang="en-US" sz="2400" dirty="0" smtClean="0">
                <a:latin typeface="Arial" pitchFamily="34" charset="0"/>
                <a:cs typeface="Arial" pitchFamily="34" charset="0"/>
              </a:rPr>
              <a:t>respect for human rights, </a:t>
            </a:r>
          </a:p>
          <a:p>
            <a:pPr lvl="1"/>
            <a:r>
              <a:rPr lang="en-US" sz="2400" dirty="0" smtClean="0">
                <a:latin typeface="Arial" pitchFamily="34" charset="0"/>
                <a:cs typeface="Arial" pitchFamily="34" charset="0"/>
              </a:rPr>
              <a:t>anti-corruption and bribery matters.</a:t>
            </a:r>
          </a:p>
          <a:p>
            <a:pPr lvl="1">
              <a:buNone/>
            </a:pPr>
            <a:r>
              <a:rPr lang="en-US" sz="2000" dirty="0" smtClean="0">
                <a:latin typeface="Arial" pitchFamily="34" charset="0"/>
                <a:cs typeface="Arial" pitchFamily="34" charset="0"/>
              </a:rPr>
              <a:t> </a:t>
            </a:r>
          </a:p>
          <a:p>
            <a:pPr>
              <a:buNone/>
            </a:pPr>
            <a:endParaRPr lang="en-US" sz="10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6</a:t>
            </a:fld>
            <a:endParaRPr lang="fr-FR" dirty="0"/>
          </a:p>
        </p:txBody>
      </p:sp>
    </p:spTree>
    <p:extLst>
      <p:ext uri="{BB962C8B-B14F-4D97-AF65-F5344CB8AC3E}">
        <p14:creationId xmlns:p14="http://schemas.microsoft.com/office/powerpoint/2010/main" val="28337933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4095750"/>
          </a:xfrm>
        </p:spPr>
        <p:txBody>
          <a:bodyPr>
            <a:normAutofit fontScale="92500" lnSpcReduction="10000"/>
          </a:bodyPr>
          <a:lstStyle/>
          <a:p>
            <a:pPr>
              <a:buNone/>
            </a:pPr>
            <a:endParaRPr lang="en-US" sz="1000" dirty="0" smtClean="0">
              <a:latin typeface="Arial" pitchFamily="34" charset="0"/>
              <a:cs typeface="Arial" pitchFamily="34" charset="0"/>
            </a:endParaRPr>
          </a:p>
          <a:p>
            <a:r>
              <a:rPr lang="en-US" sz="2400" dirty="0" smtClean="0">
                <a:latin typeface="Arial" pitchFamily="34" charset="0"/>
                <a:cs typeface="Arial" pitchFamily="34" charset="0"/>
              </a:rPr>
              <a:t>The non-financial statement will have to include a </a:t>
            </a:r>
            <a:r>
              <a:rPr lang="en-US" sz="2400" u="sng" dirty="0" smtClean="0">
                <a:latin typeface="Arial" pitchFamily="34" charset="0"/>
                <a:cs typeface="Arial" pitchFamily="34" charset="0"/>
              </a:rPr>
              <a:t>description of the company policy</a:t>
            </a:r>
            <a:r>
              <a:rPr lang="en-US" sz="2400" dirty="0" smtClean="0">
                <a:latin typeface="Arial" pitchFamily="34" charset="0"/>
                <a:cs typeface="Arial" pitchFamily="34" charset="0"/>
              </a:rPr>
              <a:t>, </a:t>
            </a:r>
            <a:r>
              <a:rPr lang="en-US" sz="2400" u="sng" dirty="0" smtClean="0">
                <a:latin typeface="Arial" pitchFamily="34" charset="0"/>
                <a:cs typeface="Arial" pitchFamily="34" charset="0"/>
              </a:rPr>
              <a:t>results of these policies</a:t>
            </a:r>
            <a:r>
              <a:rPr lang="en-US" sz="2400" dirty="0" smtClean="0">
                <a:latin typeface="Arial" pitchFamily="34" charset="0"/>
                <a:cs typeface="Arial" pitchFamily="34" charset="0"/>
              </a:rPr>
              <a:t> and </a:t>
            </a:r>
            <a:r>
              <a:rPr lang="en-US" sz="2400" u="sng" dirty="0" smtClean="0">
                <a:latin typeface="Arial" pitchFamily="34" charset="0"/>
                <a:cs typeface="Arial" pitchFamily="34" charset="0"/>
              </a:rPr>
              <a:t>principal risks related to those matters</a:t>
            </a:r>
            <a:r>
              <a:rPr lang="en-US" sz="2400" dirty="0" smtClean="0">
                <a:latin typeface="Arial" pitchFamily="34" charset="0"/>
                <a:cs typeface="Arial" pitchFamily="34" charset="0"/>
              </a:rPr>
              <a:t>.</a:t>
            </a:r>
          </a:p>
          <a:p>
            <a:r>
              <a:rPr lang="en-US" sz="2400" dirty="0" smtClean="0">
                <a:latin typeface="Arial" pitchFamily="34" charset="0"/>
                <a:cs typeface="Arial" pitchFamily="34" charset="0"/>
              </a:rPr>
              <a:t>Furthermore, companies have to report on</a:t>
            </a:r>
          </a:p>
          <a:p>
            <a:pPr lvl="1"/>
            <a:r>
              <a:rPr lang="en-US" sz="2400" u="sng" dirty="0" smtClean="0">
                <a:latin typeface="Arial" pitchFamily="34" charset="0"/>
                <a:cs typeface="Arial" pitchFamily="34" charset="0"/>
              </a:rPr>
              <a:t>implemented due diligence processes </a:t>
            </a:r>
            <a:r>
              <a:rPr lang="en-US" sz="2400" dirty="0" smtClean="0">
                <a:latin typeface="Arial" pitchFamily="34" charset="0"/>
                <a:cs typeface="Arial" pitchFamily="34" charset="0"/>
              </a:rPr>
              <a:t>in relation to the various topics covered (e.g. environmental, social and employee matters) </a:t>
            </a:r>
          </a:p>
          <a:p>
            <a:pPr lvl="1"/>
            <a:r>
              <a:rPr lang="en-US" sz="2400" dirty="0" smtClean="0">
                <a:latin typeface="Arial" pitchFamily="34" charset="0"/>
                <a:cs typeface="Arial" pitchFamily="34" charset="0"/>
              </a:rPr>
              <a:t>its </a:t>
            </a:r>
            <a:r>
              <a:rPr lang="en-US" sz="2400" u="sng" dirty="0" smtClean="0">
                <a:latin typeface="Arial" pitchFamily="34" charset="0"/>
                <a:cs typeface="Arial" pitchFamily="34" charset="0"/>
              </a:rPr>
              <a:t>business relationships</a:t>
            </a:r>
            <a:r>
              <a:rPr lang="en-US" sz="2400" dirty="0" smtClean="0">
                <a:latin typeface="Arial" pitchFamily="34" charset="0"/>
                <a:cs typeface="Arial" pitchFamily="34" charset="0"/>
              </a:rPr>
              <a:t>, “where relevant and proportionate … which are likely to cause adverse impacts” </a:t>
            </a:r>
          </a:p>
          <a:p>
            <a:pPr lvl="1"/>
            <a:r>
              <a:rPr lang="en-US" sz="2400" u="sng" dirty="0" smtClean="0">
                <a:latin typeface="Arial" pitchFamily="34" charset="0"/>
                <a:cs typeface="Arial" pitchFamily="34" charset="0"/>
              </a:rPr>
              <a:t>non-financial key performance indicators</a:t>
            </a:r>
            <a:r>
              <a:rPr lang="en-US" sz="2400" dirty="0" smtClean="0">
                <a:latin typeface="Arial" pitchFamily="34" charset="0"/>
                <a:cs typeface="Arial" pitchFamily="34" charset="0"/>
              </a:rPr>
              <a:t>.</a:t>
            </a:r>
          </a:p>
          <a:p>
            <a:pPr>
              <a:buNone/>
            </a:pPr>
            <a:endParaRPr lang="en-US" sz="8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7</a:t>
            </a:fld>
            <a:endParaRPr lang="fr-FR" dirty="0"/>
          </a:p>
        </p:txBody>
      </p:sp>
    </p:spTree>
    <p:extLst>
      <p:ext uri="{BB962C8B-B14F-4D97-AF65-F5344CB8AC3E}">
        <p14:creationId xmlns:p14="http://schemas.microsoft.com/office/powerpoint/2010/main" val="336274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4095750"/>
          </a:xfrm>
        </p:spPr>
        <p:txBody>
          <a:bodyPr>
            <a:normAutofit fontScale="92500"/>
          </a:bodyPr>
          <a:lstStyle/>
          <a:p>
            <a:pPr>
              <a:buNone/>
            </a:pPr>
            <a:endParaRPr lang="en-US" sz="1000" dirty="0" smtClean="0">
              <a:latin typeface="Arial" pitchFamily="34" charset="0"/>
              <a:cs typeface="Arial" pitchFamily="34" charset="0"/>
            </a:endParaRPr>
          </a:p>
          <a:p>
            <a:pPr>
              <a:buNone/>
            </a:pPr>
            <a:endParaRPr lang="en-US" sz="800" dirty="0" smtClean="0">
              <a:latin typeface="Arial" pitchFamily="34" charset="0"/>
              <a:cs typeface="Arial" pitchFamily="34" charset="0"/>
            </a:endParaRPr>
          </a:p>
          <a:p>
            <a:r>
              <a:rPr lang="en-US" sz="2400" dirty="0" smtClean="0">
                <a:latin typeface="Arial" pitchFamily="34" charset="0"/>
                <a:cs typeface="Arial" pitchFamily="34" charset="0"/>
              </a:rPr>
              <a:t>Where a company does not pursue policies in relation to these matters, it will have to explain why this is the case. However, there is a safe </a:t>
            </a:r>
            <a:r>
              <a:rPr lang="en-US" sz="2400" dirty="0" err="1" smtClean="0">
                <a:latin typeface="Arial" pitchFamily="34" charset="0"/>
                <a:cs typeface="Arial" pitchFamily="34" charset="0"/>
              </a:rPr>
              <a:t>harbour</a:t>
            </a:r>
            <a:r>
              <a:rPr lang="en-US" sz="2400" dirty="0" smtClean="0">
                <a:latin typeface="Arial" pitchFamily="34" charset="0"/>
                <a:cs typeface="Arial" pitchFamily="34" charset="0"/>
              </a:rPr>
              <a:t> clause to give companies the possibility not to divulge commercially sensitive information under certain circumstances.</a:t>
            </a:r>
          </a:p>
          <a:p>
            <a:pPr marL="0" indent="0">
              <a:buNone/>
            </a:pP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Auditors may only check that the non-financial information has been provided – no consistency check or opinion. However, Member States are allowed to introduce a consistency check. </a:t>
            </a:r>
            <a:endParaRPr lang="de-CH" sz="24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8</a:t>
            </a:fld>
            <a:endParaRPr lang="fr-FR" dirty="0"/>
          </a:p>
        </p:txBody>
      </p:sp>
    </p:spTree>
    <p:extLst>
      <p:ext uri="{BB962C8B-B14F-4D97-AF65-F5344CB8AC3E}">
        <p14:creationId xmlns:p14="http://schemas.microsoft.com/office/powerpoint/2010/main" val="905612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Inhaltsplatzhalter 2"/>
          <p:cNvSpPr>
            <a:spLocks noGrp="1"/>
          </p:cNvSpPr>
          <p:nvPr>
            <p:ph idx="1"/>
          </p:nvPr>
        </p:nvSpPr>
        <p:spPr>
          <a:xfrm>
            <a:off x="683568" y="1484784"/>
            <a:ext cx="7772400" cy="4095750"/>
          </a:xfrm>
        </p:spPr>
        <p:txBody>
          <a:bodyPr>
            <a:normAutofit lnSpcReduction="10000"/>
          </a:bodyPr>
          <a:lstStyle/>
          <a:p>
            <a:pPr>
              <a:buNone/>
            </a:pPr>
            <a:r>
              <a:rPr lang="de-CH" altLang="fr-FR" sz="2400" b="1" dirty="0" err="1" smtClean="0">
                <a:solidFill>
                  <a:schemeClr val="accent2"/>
                </a:solidFill>
                <a:latin typeface="Arial" charset="0"/>
                <a:cs typeface="Arial" charset="0"/>
              </a:rPr>
              <a:t>Diversity</a:t>
            </a:r>
            <a:r>
              <a:rPr lang="de-CH" altLang="fr-FR" sz="2400" b="1" dirty="0" smtClean="0">
                <a:solidFill>
                  <a:schemeClr val="accent2"/>
                </a:solidFill>
                <a:latin typeface="Arial" charset="0"/>
                <a:cs typeface="Arial" charset="0"/>
              </a:rPr>
              <a:t> </a:t>
            </a:r>
            <a:r>
              <a:rPr lang="de-CH" altLang="fr-FR" sz="2400" b="1" dirty="0" err="1" smtClean="0">
                <a:solidFill>
                  <a:schemeClr val="accent2"/>
                </a:solidFill>
                <a:latin typeface="Arial" charset="0"/>
                <a:cs typeface="Arial" charset="0"/>
              </a:rPr>
              <a:t>policy</a:t>
            </a:r>
            <a:endParaRPr lang="de-CH" altLang="fr-FR" sz="2400" b="1" dirty="0" smtClean="0">
              <a:solidFill>
                <a:schemeClr val="accent2"/>
              </a:solidFill>
              <a:latin typeface="Arial" charset="0"/>
              <a:cs typeface="Arial" charset="0"/>
            </a:endParaRPr>
          </a:p>
          <a:p>
            <a:pPr>
              <a:buNone/>
            </a:pPr>
            <a:endParaRPr lang="de-CH" altLang="fr-FR" sz="2400" b="1" dirty="0" smtClean="0">
              <a:solidFill>
                <a:schemeClr val="accent2"/>
              </a:solidFill>
              <a:latin typeface="Arial" charset="0"/>
              <a:cs typeface="Arial" charset="0"/>
            </a:endParaRPr>
          </a:p>
          <a:p>
            <a:r>
              <a:rPr lang="en-US" altLang="fr-FR" sz="2400" dirty="0" smtClean="0">
                <a:latin typeface="Arial" pitchFamily="34" charset="0"/>
                <a:cs typeface="Arial" pitchFamily="34" charset="0"/>
              </a:rPr>
              <a:t>As regards diversity on companies` administrative, management and supervisory bodies, large listed companies will be required to provide information as part of the corporate governance statement on their diversity policy, such as, for instance: </a:t>
            </a:r>
          </a:p>
          <a:p>
            <a:pPr marL="0" lvl="1" indent="0">
              <a:buNone/>
            </a:pPr>
            <a:r>
              <a:rPr lang="en-US" sz="2400" dirty="0" smtClean="0">
                <a:latin typeface="Arial" pitchFamily="34" charset="0"/>
                <a:cs typeface="Arial" pitchFamily="34" charset="0"/>
              </a:rPr>
              <a:t>	- </a:t>
            </a:r>
            <a:r>
              <a:rPr lang="en-US" altLang="fr-FR" sz="2400" dirty="0" smtClean="0">
                <a:latin typeface="Arial" pitchFamily="34" charset="0"/>
                <a:cs typeface="Arial" pitchFamily="34" charset="0"/>
              </a:rPr>
              <a:t>age, </a:t>
            </a:r>
          </a:p>
          <a:p>
            <a:pPr marL="0" lvl="1" indent="0">
              <a:buNone/>
            </a:pPr>
            <a:r>
              <a:rPr lang="en-US" altLang="fr-FR" sz="2400" dirty="0" smtClean="0">
                <a:latin typeface="Arial" pitchFamily="34" charset="0"/>
                <a:cs typeface="Arial" pitchFamily="34" charset="0"/>
              </a:rPr>
              <a:t>	- gender, </a:t>
            </a:r>
          </a:p>
          <a:p>
            <a:pPr marL="0" lvl="1" indent="0">
              <a:buNone/>
            </a:pPr>
            <a:r>
              <a:rPr lang="en-US" altLang="fr-FR" sz="2400" dirty="0" smtClean="0">
                <a:latin typeface="Arial" pitchFamily="34" charset="0"/>
                <a:cs typeface="Arial" pitchFamily="34" charset="0"/>
              </a:rPr>
              <a:t>	- educational and professional background.</a:t>
            </a:r>
          </a:p>
          <a:p>
            <a:endParaRPr lang="en-US" sz="2400" dirty="0" smtClean="0">
              <a:latin typeface="Arial" pitchFamily="34" charset="0"/>
              <a:cs typeface="Arial" pitchFamily="34" charset="0"/>
            </a:endParaRPr>
          </a:p>
          <a:p>
            <a:pPr>
              <a:buNone/>
            </a:pPr>
            <a:endParaRPr lang="en-GB" altLang="fr-FR" sz="2000" dirty="0" smtClean="0">
              <a:latin typeface="Arial" charset="0"/>
              <a:cs typeface="Arial" charset="0"/>
            </a:endParaRPr>
          </a:p>
          <a:p>
            <a:pPr>
              <a:buNone/>
            </a:pPr>
            <a:endParaRPr lang="de-CH" altLang="fr-FR" dirty="0" smtClean="0"/>
          </a:p>
        </p:txBody>
      </p:sp>
      <p:sp>
        <p:nvSpPr>
          <p:cNvPr id="4" name="Foliennummernplatzhalter 3"/>
          <p:cNvSpPr>
            <a:spLocks noGrp="1"/>
          </p:cNvSpPr>
          <p:nvPr>
            <p:ph type="sldNum" sz="quarter" idx="12"/>
          </p:nvPr>
        </p:nvSpPr>
        <p:spPr/>
        <p:txBody>
          <a:bodyPr/>
          <a:lstStyle/>
          <a:p>
            <a:pPr>
              <a:defRPr/>
            </a:pPr>
            <a:fld id="{2403EA75-5D32-4C9E-ABC8-87AC7B055DF4}" type="slidenum">
              <a:rPr lang="fr-FR" smtClean="0"/>
              <a:pPr>
                <a:defRPr/>
              </a:pPr>
              <a:t>9</a:t>
            </a:fld>
            <a:endParaRPr lang="fr-FR" dirty="0"/>
          </a:p>
        </p:txBody>
      </p:sp>
    </p:spTree>
    <p:extLst>
      <p:ext uri="{BB962C8B-B14F-4D97-AF65-F5344CB8AC3E}">
        <p14:creationId xmlns:p14="http://schemas.microsoft.com/office/powerpoint/2010/main" val="3141848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640</Words>
  <Application>Microsoft Office PowerPoint</Application>
  <PresentationFormat>Ekran Gösterisi (4:3)</PresentationFormat>
  <Paragraphs>83</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 EU Directive on the disclosure  of non-financial and  diversity information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10</cp:revision>
  <cp:lastPrinted>2013-04-03T11:35:20Z</cp:lastPrinted>
  <dcterms:created xsi:type="dcterms:W3CDTF">2013-03-18T14:58:09Z</dcterms:created>
  <dcterms:modified xsi:type="dcterms:W3CDTF">2014-06-10T13:36:40Z</dcterms:modified>
</cp:coreProperties>
</file>