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 id="28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72"/>
            <p14:sldId id="273"/>
            <p14:sldId id="274"/>
            <p14:sldId id="275"/>
            <p14:sldId id="276"/>
            <p14:sldId id="277"/>
            <p14:sldId id="278"/>
            <p14:sldId id="279"/>
            <p14:sldId id="280"/>
            <p14:sldId id="281"/>
            <p14:sldId id="282"/>
            <p14:sldId id="283"/>
            <p14:sldId id="284"/>
            <p14:sldId id="285"/>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107E2-F77B-4151-ADC6-557AE82A6B9C}"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1563D-835C-4A89-827F-E01140BF7A32}" type="slidenum">
              <a:rPr lang="tr-TR" smtClean="0"/>
              <a:t>‹#›</a:t>
            </a:fld>
            <a:endParaRPr lang="tr-TR"/>
          </a:p>
        </p:txBody>
      </p:sp>
    </p:spTree>
    <p:extLst>
      <p:ext uri="{BB962C8B-B14F-4D97-AF65-F5344CB8AC3E}">
        <p14:creationId xmlns:p14="http://schemas.microsoft.com/office/powerpoint/2010/main" val="2343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a:ln/>
        </p:spPr>
      </p:sp>
      <p:sp>
        <p:nvSpPr>
          <p:cNvPr id="19459" name="Espace réservé des commentaires 2"/>
          <p:cNvSpPr>
            <a:spLocks noGrp="1"/>
          </p:cNvSpPr>
          <p:nvPr>
            <p:ph type="body" idx="1"/>
          </p:nvPr>
        </p:nvSpPr>
        <p:spPr>
          <a:noFill/>
          <a:ln/>
        </p:spPr>
        <p:txBody>
          <a:bodyPr/>
          <a:lstStyle/>
          <a:p>
            <a:endParaRPr lang="fr-CH" altLang="fr-FR" smtClean="0"/>
          </a:p>
        </p:txBody>
      </p:sp>
      <p:sp>
        <p:nvSpPr>
          <p:cNvPr id="11268" name="Espace réservé du numéro de diapositive 3"/>
          <p:cNvSpPr>
            <a:spLocks noGrp="1"/>
          </p:cNvSpPr>
          <p:nvPr>
            <p:ph type="sldNum" sz="quarter" idx="5"/>
          </p:nvPr>
        </p:nvSpPr>
        <p:spPr/>
        <p:txBody>
          <a:bodyPr/>
          <a:lstStyle/>
          <a:p>
            <a:pPr>
              <a:defRPr/>
            </a:pPr>
            <a:fld id="{DB3BF44E-05F1-46F9-83AF-F26E1D5A0318}" type="slidenum">
              <a:rPr lang="fr-FR" smtClean="0"/>
              <a:pPr>
                <a:defRPr/>
              </a:pPr>
              <a:t>9</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a:ln/>
        </p:spPr>
      </p:sp>
      <p:sp>
        <p:nvSpPr>
          <p:cNvPr id="20483" name="Espace réservé des commentaires 2"/>
          <p:cNvSpPr>
            <a:spLocks noGrp="1"/>
          </p:cNvSpPr>
          <p:nvPr>
            <p:ph type="body" idx="1"/>
          </p:nvPr>
        </p:nvSpPr>
        <p:spPr>
          <a:noFill/>
          <a:ln/>
        </p:spPr>
        <p:txBody>
          <a:bodyPr/>
          <a:lstStyle/>
          <a:p>
            <a:endParaRPr lang="fr-CH" altLang="fr-FR" smtClean="0"/>
          </a:p>
        </p:txBody>
      </p:sp>
      <p:sp>
        <p:nvSpPr>
          <p:cNvPr id="12292" name="Espace réservé du numéro de diapositive 3"/>
          <p:cNvSpPr>
            <a:spLocks noGrp="1"/>
          </p:cNvSpPr>
          <p:nvPr>
            <p:ph type="sldNum" sz="quarter" idx="5"/>
          </p:nvPr>
        </p:nvSpPr>
        <p:spPr/>
        <p:txBody>
          <a:bodyPr/>
          <a:lstStyle/>
          <a:p>
            <a:pPr>
              <a:defRPr/>
            </a:pPr>
            <a:fld id="{39E39E7B-B575-4941-87BC-9B2CC75225DF}" type="slidenum">
              <a:rPr lang="fr-FR" smtClean="0"/>
              <a:pPr>
                <a:defRPr/>
              </a:pPr>
              <a:t>12</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714375" y="1052736"/>
            <a:ext cx="7772400" cy="4176464"/>
          </a:xfrm>
        </p:spPr>
        <p:txBody>
          <a:bodyPr/>
          <a:lstStyle/>
          <a:p>
            <a:pPr eaLnBrk="1" hangingPunct="1">
              <a:lnSpc>
                <a:spcPct val="150000"/>
              </a:lnSpc>
            </a:pPr>
            <a:r>
              <a:rPr lang="en-GB" altLang="fr-FR" sz="3600" b="1" dirty="0" smtClean="0">
                <a:solidFill>
                  <a:schemeClr val="accent2"/>
                </a:solidFill>
                <a:latin typeface="Arial" charset="0"/>
                <a:cs typeface="Arial" charset="0"/>
              </a:rPr>
              <a:t>Global Reporting Initiative (GRI) </a:t>
            </a:r>
            <a:r>
              <a:rPr lang="en-GB" altLang="fr-FR" sz="3600" b="1" dirty="0">
                <a:solidFill>
                  <a:schemeClr val="accent2"/>
                </a:solidFill>
                <a:latin typeface="Arial" charset="0"/>
                <a:cs typeface="Arial" charset="0"/>
              </a:rPr>
              <a:t/>
            </a:r>
            <a:br>
              <a:rPr lang="en-GB" altLang="fr-FR" sz="3600" b="1" dirty="0">
                <a:solidFill>
                  <a:schemeClr val="accent2"/>
                </a:solidFill>
                <a:latin typeface="Arial" charset="0"/>
                <a:cs typeface="Arial" charset="0"/>
              </a:rPr>
            </a:br>
            <a:r>
              <a:rPr lang="en-GB" altLang="fr-FR" sz="3600" b="1" dirty="0">
                <a:solidFill>
                  <a:srgbClr val="FF0000"/>
                </a:solidFill>
                <a:latin typeface="Arial" charset="0"/>
                <a:cs typeface="Arial" charset="0"/>
              </a:rPr>
              <a:t/>
            </a:r>
            <a:br>
              <a:rPr lang="en-GB" altLang="fr-FR" sz="3600" b="1" dirty="0">
                <a:solidFill>
                  <a:srgbClr val="FF0000"/>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r>
              <a:rPr lang="en-GB" altLang="fr-FR" sz="2200" dirty="0">
                <a:latin typeface="Arial" charset="0"/>
              </a:rPr>
              <a:t>			</a:t>
            </a:r>
          </a:p>
        </p:txBody>
      </p:sp>
    </p:spTree>
    <p:extLst>
      <p:ext uri="{BB962C8B-B14F-4D97-AF65-F5344CB8AC3E}">
        <p14:creationId xmlns:p14="http://schemas.microsoft.com/office/powerpoint/2010/main" val="845937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Inhaltsplatzhalter 2"/>
          <p:cNvSpPr>
            <a:spLocks noGrp="1"/>
          </p:cNvSpPr>
          <p:nvPr>
            <p:ph idx="1"/>
          </p:nvPr>
        </p:nvSpPr>
        <p:spPr/>
        <p:txBody>
          <a:bodyPr/>
          <a:lstStyle/>
          <a:p>
            <a:pPr>
              <a:buFontTx/>
              <a:buNone/>
              <a:defRPr/>
            </a:pPr>
            <a:r>
              <a:rPr lang="de-CH" altLang="fr-FR" sz="2000" dirty="0" smtClean="0">
                <a:latin typeface="Arial" charset="0"/>
                <a:cs typeface="Arial" charset="0"/>
              </a:rPr>
              <a:t>The GRI framework is free of charge.</a:t>
            </a:r>
            <a:endParaRPr lang="de-CH" altLang="fr-FR" sz="2000" dirty="0">
              <a:latin typeface="Arial" charset="0"/>
              <a:cs typeface="Arial" charset="0"/>
            </a:endParaRPr>
          </a:p>
          <a:p>
            <a:pPr marL="0" indent="0">
              <a:buFontTx/>
              <a:buNone/>
              <a:defRPr/>
            </a:pPr>
            <a:r>
              <a:rPr lang="de-CH" altLang="fr-FR" sz="2000" dirty="0" smtClean="0">
                <a:latin typeface="Arial" charset="0"/>
                <a:cs typeface="Arial" charset="0"/>
              </a:rPr>
              <a:t>There </a:t>
            </a:r>
            <a:r>
              <a:rPr lang="de-CH" altLang="fr-FR" sz="2000" dirty="0">
                <a:latin typeface="Arial" charset="0"/>
                <a:cs typeface="Arial" charset="0"/>
              </a:rPr>
              <a:t>are </a:t>
            </a:r>
            <a:r>
              <a:rPr lang="en-GB" sz="2000" dirty="0">
                <a:latin typeface="Arial" charset="0"/>
                <a:cs typeface="Arial" charset="0"/>
              </a:rPr>
              <a:t>GRI’s </a:t>
            </a:r>
            <a:r>
              <a:rPr lang="en-GB" sz="2000" dirty="0" smtClean="0">
                <a:latin typeface="Arial" charset="0"/>
                <a:cs typeface="Arial" charset="0"/>
              </a:rPr>
              <a:t>Sector Supplements </a:t>
            </a:r>
            <a:r>
              <a:rPr lang="en-GB" sz="2000" dirty="0">
                <a:latin typeface="Arial" charset="0"/>
                <a:cs typeface="Arial" charset="0"/>
              </a:rPr>
              <a:t>- versions of </a:t>
            </a:r>
            <a:r>
              <a:rPr lang="en-GB" sz="2000" dirty="0" smtClean="0">
                <a:latin typeface="Arial" charset="0"/>
                <a:cs typeface="Arial" charset="0"/>
              </a:rPr>
              <a:t>the Sustainability </a:t>
            </a:r>
            <a:r>
              <a:rPr lang="en-GB" sz="2000" dirty="0">
                <a:latin typeface="Arial" charset="0"/>
                <a:cs typeface="Arial" charset="0"/>
              </a:rPr>
              <a:t>Reporting Guidelines tailored for the following sectors:</a:t>
            </a:r>
          </a:p>
          <a:p>
            <a:pPr>
              <a:defRPr/>
            </a:pPr>
            <a:r>
              <a:rPr lang="en-GB" sz="2000" dirty="0" smtClean="0"/>
              <a:t> </a:t>
            </a:r>
            <a:r>
              <a:rPr lang="de-CH" altLang="fr-FR" sz="2000" dirty="0" smtClean="0">
                <a:latin typeface="Arial" charset="0"/>
                <a:cs typeface="Arial" charset="0"/>
              </a:rPr>
              <a:t>Airport Operators</a:t>
            </a:r>
          </a:p>
          <a:p>
            <a:pPr>
              <a:defRPr/>
            </a:pPr>
            <a:r>
              <a:rPr lang="de-CH" altLang="fr-FR" sz="2000" dirty="0" smtClean="0">
                <a:latin typeface="Arial" charset="0"/>
                <a:cs typeface="Arial" charset="0"/>
              </a:rPr>
              <a:t>Construction</a:t>
            </a:r>
          </a:p>
          <a:p>
            <a:pPr>
              <a:defRPr/>
            </a:pPr>
            <a:r>
              <a:rPr lang="de-CH" altLang="fr-FR" sz="2000" dirty="0" smtClean="0">
                <a:latin typeface="Arial" charset="0"/>
                <a:cs typeface="Arial" charset="0"/>
              </a:rPr>
              <a:t>Event organizers</a:t>
            </a:r>
          </a:p>
          <a:p>
            <a:pPr>
              <a:defRPr/>
            </a:pPr>
            <a:r>
              <a:rPr lang="de-CH" altLang="fr-FR" sz="2000" dirty="0" smtClean="0">
                <a:latin typeface="Arial" charset="0"/>
                <a:cs typeface="Arial" charset="0"/>
              </a:rPr>
              <a:t>Financial Services</a:t>
            </a:r>
          </a:p>
          <a:p>
            <a:pPr>
              <a:defRPr/>
            </a:pPr>
            <a:r>
              <a:rPr lang="de-CH" altLang="fr-FR" sz="2000" dirty="0" smtClean="0">
                <a:latin typeface="Arial" charset="0"/>
                <a:cs typeface="Arial" charset="0"/>
              </a:rPr>
              <a:t>Food Processing </a:t>
            </a:r>
          </a:p>
          <a:p>
            <a:pPr>
              <a:defRPr/>
            </a:pPr>
            <a:r>
              <a:rPr lang="de-CH" altLang="fr-FR" sz="2000" dirty="0" smtClean="0">
                <a:latin typeface="Arial" charset="0"/>
                <a:cs typeface="Arial" charset="0"/>
              </a:rPr>
              <a:t>Media</a:t>
            </a:r>
          </a:p>
          <a:p>
            <a:pPr>
              <a:defRPr/>
            </a:pPr>
            <a:r>
              <a:rPr lang="de-CH" altLang="fr-FR" sz="2000" dirty="0" smtClean="0">
                <a:latin typeface="Arial" charset="0"/>
                <a:cs typeface="Arial" charset="0"/>
              </a:rPr>
              <a:t>Mining and Metals</a:t>
            </a:r>
          </a:p>
          <a:p>
            <a:pPr>
              <a:defRPr/>
            </a:pPr>
            <a:r>
              <a:rPr lang="de-CH" altLang="fr-FR" sz="2000" dirty="0" smtClean="0">
                <a:latin typeface="Arial" charset="0"/>
                <a:cs typeface="Arial" charset="0"/>
              </a:rPr>
              <a:t>NGOs</a:t>
            </a:r>
          </a:p>
          <a:p>
            <a:pPr>
              <a:defRPr/>
            </a:pPr>
            <a:r>
              <a:rPr lang="de-CH" altLang="fr-FR" sz="2000" dirty="0" smtClean="0">
                <a:latin typeface="Arial" charset="0"/>
                <a:cs typeface="Arial" charset="0"/>
              </a:rPr>
              <a:t>Oil and Gas</a:t>
            </a:r>
          </a:p>
        </p:txBody>
      </p:sp>
      <p:sp>
        <p:nvSpPr>
          <p:cNvPr id="4" name="Foliennummernplatzhalter 3"/>
          <p:cNvSpPr>
            <a:spLocks noGrp="1"/>
          </p:cNvSpPr>
          <p:nvPr>
            <p:ph type="sldNum" sz="quarter" idx="12"/>
          </p:nvPr>
        </p:nvSpPr>
        <p:spPr/>
        <p:txBody>
          <a:bodyPr/>
          <a:lstStyle/>
          <a:p>
            <a:pPr>
              <a:defRPr/>
            </a:pPr>
            <a:fld id="{2F42E334-36D2-43DB-8693-E66FD3B31485}" type="slidenum">
              <a:rPr lang="fr-FR" smtClean="0"/>
              <a:pPr>
                <a:defRPr/>
              </a:pPr>
              <a:t>10</a:t>
            </a:fld>
            <a:endParaRPr lang="fr-FR" dirty="0"/>
          </a:p>
        </p:txBody>
      </p:sp>
    </p:spTree>
    <p:extLst>
      <p:ext uri="{BB962C8B-B14F-4D97-AF65-F5344CB8AC3E}">
        <p14:creationId xmlns:p14="http://schemas.microsoft.com/office/powerpoint/2010/main" val="7979600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Inhaltsplatzhalter 2"/>
          <p:cNvSpPr>
            <a:spLocks noGrp="1"/>
          </p:cNvSpPr>
          <p:nvPr>
            <p:ph idx="1"/>
          </p:nvPr>
        </p:nvSpPr>
        <p:spPr>
          <a:xfrm>
            <a:off x="755576" y="1412776"/>
            <a:ext cx="7772400" cy="4114800"/>
          </a:xfrm>
        </p:spPr>
        <p:txBody>
          <a:bodyPr>
            <a:normAutofit fontScale="85000" lnSpcReduction="10000"/>
          </a:bodyPr>
          <a:lstStyle/>
          <a:p>
            <a:pPr>
              <a:buFontTx/>
              <a:buNone/>
            </a:pPr>
            <a:endParaRPr lang="en-GB" altLang="fr-FR" sz="1000" dirty="0" smtClean="0">
              <a:latin typeface="Arial" charset="0"/>
              <a:cs typeface="Arial" charset="0"/>
            </a:endParaRPr>
          </a:p>
          <a:p>
            <a:pPr>
              <a:buFontTx/>
              <a:buNone/>
            </a:pPr>
            <a:r>
              <a:rPr lang="en-GB" altLang="fr-FR" sz="2400" dirty="0" smtClean="0">
                <a:latin typeface="Arial" charset="0"/>
                <a:cs typeface="Arial" charset="0"/>
              </a:rPr>
              <a:t> </a:t>
            </a:r>
            <a:r>
              <a:rPr lang="en-GB" altLang="fr-FR" sz="2400" b="1" dirty="0" smtClean="0">
                <a:solidFill>
                  <a:schemeClr val="accent2"/>
                </a:solidFill>
                <a:latin typeface="Arial" charset="0"/>
                <a:cs typeface="Arial" charset="0"/>
              </a:rPr>
              <a:t>GRI Principles for Defining Report Content</a:t>
            </a:r>
            <a:endParaRPr lang="de-CH" altLang="fr-FR" sz="2400" b="1" dirty="0" smtClean="0">
              <a:solidFill>
                <a:schemeClr val="accent2"/>
              </a:solidFill>
              <a:latin typeface="Arial" charset="0"/>
              <a:cs typeface="Arial" charset="0"/>
            </a:endParaRPr>
          </a:p>
          <a:p>
            <a:pPr>
              <a:buFontTx/>
              <a:buNone/>
            </a:pPr>
            <a:endParaRPr lang="de-CH" altLang="fr-FR" sz="1000" dirty="0" smtClean="0">
              <a:latin typeface="Arial" charset="0"/>
              <a:cs typeface="Arial" charset="0"/>
            </a:endParaRPr>
          </a:p>
          <a:p>
            <a:r>
              <a:rPr lang="en-GB" altLang="fr-FR" sz="1800" dirty="0" smtClean="0">
                <a:latin typeface="Arial" charset="0"/>
                <a:cs typeface="Arial" charset="0"/>
              </a:rPr>
              <a:t>The organisation should identify its stakeholders, and explain how it has responded to their reasonable expectations and interests.</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en-GB" altLang="fr-FR" sz="1800" dirty="0" smtClean="0">
                <a:latin typeface="Arial" charset="0"/>
                <a:cs typeface="Arial" charset="0"/>
              </a:rPr>
              <a:t>The report should present the organisation’s performance in the wider context of sustainability.</a:t>
            </a:r>
            <a:endParaRPr lang="de-CH" altLang="fr-FR" sz="1800" dirty="0" smtClean="0">
              <a:latin typeface="Arial" charset="0"/>
              <a:cs typeface="Arial" charset="0"/>
            </a:endParaRPr>
          </a:p>
          <a:p>
            <a:pPr>
              <a:buFontTx/>
              <a:buNone/>
            </a:pPr>
            <a:endParaRPr lang="de-CH" altLang="fr-FR" sz="1800" dirty="0" smtClean="0">
              <a:latin typeface="Arial" charset="0"/>
              <a:cs typeface="Arial" charset="0"/>
            </a:endParaRPr>
          </a:p>
          <a:p>
            <a:r>
              <a:rPr lang="en-GB" altLang="fr-FR" sz="1800" dirty="0" smtClean="0">
                <a:latin typeface="Arial" charset="0"/>
                <a:cs typeface="Arial" charset="0"/>
              </a:rPr>
              <a:t>The report should cover aspects that: </a:t>
            </a:r>
            <a:endParaRPr lang="de-CH" altLang="fr-FR" sz="1800" dirty="0" smtClean="0">
              <a:latin typeface="Arial" charset="0"/>
              <a:cs typeface="Arial" charset="0"/>
            </a:endParaRPr>
          </a:p>
          <a:p>
            <a:pPr lvl="1"/>
            <a:r>
              <a:rPr lang="en-GB" altLang="fr-FR" sz="1400" dirty="0" smtClean="0">
                <a:latin typeface="Arial" charset="0"/>
                <a:cs typeface="Arial" charset="0"/>
              </a:rPr>
              <a:t>Reflect the organisation’s significant economic, environmental and social impacts; or </a:t>
            </a:r>
            <a:endParaRPr lang="de-CH" altLang="fr-FR" sz="1400" dirty="0" smtClean="0">
              <a:latin typeface="Arial" charset="0"/>
              <a:cs typeface="Arial" charset="0"/>
            </a:endParaRPr>
          </a:p>
          <a:p>
            <a:pPr lvl="1"/>
            <a:r>
              <a:rPr lang="en-GB" altLang="fr-FR" sz="1400" dirty="0" smtClean="0">
                <a:latin typeface="Arial" charset="0"/>
                <a:cs typeface="Arial" charset="0"/>
              </a:rPr>
              <a:t>Substantively influence the assessments and decisions of stakeholders </a:t>
            </a:r>
            <a:endParaRPr lang="de-CH" altLang="fr-FR" sz="1400" dirty="0" smtClean="0">
              <a:latin typeface="Arial" charset="0"/>
              <a:cs typeface="Arial" charset="0"/>
            </a:endParaRPr>
          </a:p>
          <a:p>
            <a:pPr>
              <a:buFontTx/>
              <a:buNone/>
            </a:pPr>
            <a:r>
              <a:rPr lang="en-GB" altLang="fr-FR" sz="1800" dirty="0" smtClean="0">
                <a:latin typeface="Arial" charset="0"/>
                <a:cs typeface="Arial" charset="0"/>
              </a:rPr>
              <a:t> </a:t>
            </a:r>
            <a:endParaRPr lang="de-CH" altLang="fr-FR" sz="1800" dirty="0" smtClean="0">
              <a:latin typeface="Arial" charset="0"/>
              <a:cs typeface="Arial" charset="0"/>
            </a:endParaRPr>
          </a:p>
          <a:p>
            <a:r>
              <a:rPr lang="en-GB" altLang="fr-FR" sz="1800" dirty="0" smtClean="0">
                <a:latin typeface="Arial" charset="0"/>
                <a:cs typeface="Arial" charset="0"/>
              </a:rPr>
              <a:t>The report should include coverage of material aspects and their boundaries sufficiently to reflect significant economic, environmental and social impacts, and to enable stakeholders to assess the organisation’s performance in the reporting period.</a:t>
            </a:r>
            <a:endParaRPr lang="de-CH" altLang="fr-FR" sz="1800" dirty="0" smtClean="0">
              <a:latin typeface="Arial" charset="0"/>
              <a:cs typeface="Arial" charset="0"/>
            </a:endParaRPr>
          </a:p>
          <a:p>
            <a:pPr>
              <a:buFontTx/>
              <a:buNone/>
            </a:pPr>
            <a:r>
              <a:rPr lang="en-GB" altLang="fr-FR" sz="1800" dirty="0" smtClean="0">
                <a:latin typeface="Arial" charset="0"/>
                <a:cs typeface="Arial" charset="0"/>
              </a:rPr>
              <a:t> </a:t>
            </a:r>
            <a:endParaRPr lang="de-CH" altLang="fr-FR" sz="1800" dirty="0" smtClean="0">
              <a:latin typeface="Arial" charset="0"/>
              <a:cs typeface="Arial" charset="0"/>
            </a:endParaRPr>
          </a:p>
          <a:p>
            <a:endParaRPr lang="de-CH" altLang="fr-FR" sz="18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FE64874B-05C0-45E3-8B2B-F7297B975E85}" type="slidenum">
              <a:rPr lang="fr-FR" smtClean="0"/>
              <a:pPr>
                <a:defRPr/>
              </a:pPr>
              <a:t>11</a:t>
            </a:fld>
            <a:endParaRPr lang="fr-FR" dirty="0"/>
          </a:p>
        </p:txBody>
      </p:sp>
    </p:spTree>
    <p:extLst>
      <p:ext uri="{BB962C8B-B14F-4D97-AF65-F5344CB8AC3E}">
        <p14:creationId xmlns:p14="http://schemas.microsoft.com/office/powerpoint/2010/main" val="13327017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u contenu 2"/>
          <p:cNvSpPr>
            <a:spLocks noGrp="1"/>
          </p:cNvSpPr>
          <p:nvPr>
            <p:ph idx="1"/>
          </p:nvPr>
        </p:nvSpPr>
        <p:spPr>
          <a:xfrm>
            <a:off x="539750" y="1412875"/>
            <a:ext cx="7993063" cy="3651250"/>
          </a:xfrm>
        </p:spPr>
        <p:txBody>
          <a:bodyPr>
            <a:normAutofit fontScale="85000" lnSpcReduction="20000"/>
          </a:bodyPr>
          <a:lstStyle/>
          <a:p>
            <a:pPr>
              <a:buFontTx/>
              <a:buNone/>
              <a:defRPr/>
            </a:pPr>
            <a:r>
              <a:rPr lang="en-GB" altLang="fr-FR" sz="2400" b="1" dirty="0" smtClean="0">
                <a:solidFill>
                  <a:schemeClr val="accent2"/>
                </a:solidFill>
                <a:latin typeface="Arial" charset="0"/>
                <a:cs typeface="Arial" charset="0"/>
              </a:rPr>
              <a:t>GRI Principles for Defining Report Quality</a:t>
            </a:r>
            <a:endParaRPr lang="de-CH" altLang="fr-FR" sz="2400" b="1" dirty="0" smtClean="0">
              <a:solidFill>
                <a:schemeClr val="accent2"/>
              </a:solidFill>
              <a:latin typeface="Arial" charset="0"/>
              <a:cs typeface="Arial" charset="0"/>
            </a:endParaRPr>
          </a:p>
          <a:p>
            <a:pPr>
              <a:defRPr/>
            </a:pP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report should reflect positive and negative aspects of the organisation’s performance to enable a reasoned assessment of overall performance.</a:t>
            </a:r>
            <a:endParaRPr lang="de-CH" sz="2000" dirty="0" smtClean="0">
              <a:latin typeface="Arial" pitchFamily="34" charset="0"/>
              <a:cs typeface="Arial" pitchFamily="34" charset="0"/>
            </a:endParaRPr>
          </a:p>
          <a:p>
            <a:pPr>
              <a:buFontTx/>
              <a:buNone/>
              <a:defRPr/>
            </a:pPr>
            <a:r>
              <a:rPr lang="en-GB" sz="2000" dirty="0" smtClean="0">
                <a:latin typeface="Arial" pitchFamily="34" charset="0"/>
                <a:cs typeface="Arial" pitchFamily="34" charset="0"/>
              </a:rPr>
              <a:t> </a:t>
            </a: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organisation should select, compile and report information consistently. The reported information should be presented in a manner that enables stakeholders to analyse changes in the organisation’s performance over time, and that could support analysis relative to other organisations.</a:t>
            </a:r>
            <a:endParaRPr lang="de-CH" sz="2000" dirty="0" smtClean="0">
              <a:latin typeface="Arial" pitchFamily="34" charset="0"/>
              <a:cs typeface="Arial" pitchFamily="34" charset="0"/>
            </a:endParaRPr>
          </a:p>
          <a:p>
            <a:pPr>
              <a:buFontTx/>
              <a:buNone/>
              <a:defRPr/>
            </a:pPr>
            <a:endParaRPr lang="de-CH" sz="2000" dirty="0" smtClean="0">
              <a:latin typeface="Arial" pitchFamily="34" charset="0"/>
              <a:cs typeface="Arial" pitchFamily="34" charset="0"/>
            </a:endParaRPr>
          </a:p>
          <a:p>
            <a:pPr>
              <a:defRPr/>
            </a:pPr>
            <a:r>
              <a:rPr lang="en-GB" sz="2000" dirty="0" smtClean="0">
                <a:latin typeface="Arial" pitchFamily="34" charset="0"/>
                <a:cs typeface="Arial" pitchFamily="34" charset="0"/>
              </a:rPr>
              <a:t>The reported information should be sufficiently accurate and detailed for stakeholders to assess the organisation’s performance.</a:t>
            </a:r>
            <a:endParaRPr lang="de-CH" sz="2000" dirty="0" smtClean="0">
              <a:latin typeface="Arial" pitchFamily="34" charset="0"/>
              <a:cs typeface="Arial" pitchFamily="34" charset="0"/>
            </a:endParaRPr>
          </a:p>
          <a:p>
            <a:pPr>
              <a:buFontTx/>
              <a:buNone/>
              <a:defRPr/>
            </a:pPr>
            <a:endParaRPr lang="de-CH" sz="2000" dirty="0" smtClean="0">
              <a:latin typeface="Arial" pitchFamily="34" charset="0"/>
              <a:cs typeface="Arial" pitchFamily="34" charset="0"/>
            </a:endParaRPr>
          </a:p>
          <a:p>
            <a:pPr marL="0" indent="0">
              <a:buFontTx/>
              <a:buNone/>
              <a:defRPr/>
            </a:pPr>
            <a:r>
              <a:rPr lang="en-GB" sz="2000" dirty="0" smtClean="0">
                <a:latin typeface="Arial" charset="0"/>
                <a:cs typeface="Arial" charset="0"/>
              </a:rPr>
              <a:t>.</a:t>
            </a:r>
            <a:endParaRPr lang="en-GB" sz="1800" dirty="0" smtClean="0">
              <a:latin typeface="Arial" charset="0"/>
              <a:cs typeface="Arial" charset="0"/>
            </a:endParaRPr>
          </a:p>
        </p:txBody>
      </p:sp>
      <p:sp>
        <p:nvSpPr>
          <p:cNvPr id="4099" name="Espace réservé du numéro de diapositive 2"/>
          <p:cNvSpPr>
            <a:spLocks noGrp="1"/>
          </p:cNvSpPr>
          <p:nvPr>
            <p:ph type="sldNum" sz="quarter" idx="12"/>
          </p:nvPr>
        </p:nvSpPr>
        <p:spPr/>
        <p:txBody>
          <a:bodyPr/>
          <a:lstStyle/>
          <a:p>
            <a:pPr>
              <a:defRPr/>
            </a:pPr>
            <a:fld id="{DEB18BD0-2648-42F1-B906-4B0A49D605FD}" type="slidenum">
              <a:rPr lang="fr-FR" sz="1100" smtClean="0"/>
              <a:pPr>
                <a:defRPr/>
              </a:pPr>
              <a:t>12</a:t>
            </a:fld>
            <a:endParaRPr lang="fr-FR" sz="1100" smtClean="0"/>
          </a:p>
        </p:txBody>
      </p:sp>
    </p:spTree>
    <p:extLst>
      <p:ext uri="{BB962C8B-B14F-4D97-AF65-F5344CB8AC3E}">
        <p14:creationId xmlns:p14="http://schemas.microsoft.com/office/powerpoint/2010/main" val="1154109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Inhaltsplatzhalter 2"/>
          <p:cNvSpPr>
            <a:spLocks noGrp="1"/>
          </p:cNvSpPr>
          <p:nvPr>
            <p:ph idx="1"/>
          </p:nvPr>
        </p:nvSpPr>
        <p:spPr/>
        <p:txBody>
          <a:bodyPr/>
          <a:lstStyle/>
          <a:p>
            <a:r>
              <a:rPr lang="en-GB" altLang="fr-FR" sz="2000" smtClean="0">
                <a:latin typeface="Arial" charset="0"/>
                <a:cs typeface="Arial" charset="0"/>
              </a:rPr>
              <a:t>The organisation should report on a regular schedule so that information is available in time for stakeholders to make informed decisions.</a:t>
            </a:r>
            <a:endParaRPr lang="de-CH" altLang="fr-FR" sz="2000" smtClean="0">
              <a:latin typeface="Arial" charset="0"/>
              <a:cs typeface="Arial" charset="0"/>
            </a:endParaRPr>
          </a:p>
          <a:p>
            <a:pPr>
              <a:buFontTx/>
              <a:buNone/>
            </a:pPr>
            <a:endParaRPr lang="de-CH" altLang="fr-FR" sz="2000" smtClean="0">
              <a:latin typeface="Arial" charset="0"/>
              <a:cs typeface="Arial" charset="0"/>
            </a:endParaRPr>
          </a:p>
          <a:p>
            <a:r>
              <a:rPr lang="en-GB" altLang="fr-FR" sz="2000" smtClean="0">
                <a:latin typeface="Arial" charset="0"/>
                <a:cs typeface="Arial" charset="0"/>
              </a:rPr>
              <a:t>The organisation should make information available in a manner that is understandable and accessible to stakeholders using the report.</a:t>
            </a:r>
            <a:endParaRPr lang="de-CH" altLang="fr-FR" sz="2000" smtClean="0">
              <a:latin typeface="Arial" charset="0"/>
              <a:cs typeface="Arial" charset="0"/>
            </a:endParaRPr>
          </a:p>
          <a:p>
            <a:pPr>
              <a:buFontTx/>
              <a:buNone/>
            </a:pPr>
            <a:endParaRPr lang="de-CH" altLang="fr-FR" sz="2000" smtClean="0">
              <a:latin typeface="Arial" charset="0"/>
              <a:cs typeface="Arial" charset="0"/>
            </a:endParaRPr>
          </a:p>
          <a:p>
            <a:r>
              <a:rPr lang="en-GB" altLang="fr-FR" sz="2000" smtClean="0">
                <a:latin typeface="Arial" charset="0"/>
                <a:cs typeface="Arial" charset="0"/>
              </a:rPr>
              <a:t>The organisation should gather, record, compile, analyse and disclose information and processes used in the preparation of a report in a way that they can be subject to examination and that establishes the quality and materiality of the information</a:t>
            </a:r>
            <a:r>
              <a:rPr lang="en-GB" altLang="fr-FR" smtClean="0">
                <a:latin typeface="Arial" charset="0"/>
                <a:cs typeface="Arial" charset="0"/>
              </a:rPr>
              <a:t>.</a:t>
            </a:r>
            <a:endParaRPr lang="de-CH" altLang="fr-FR" smtClean="0">
              <a:latin typeface="Arial" charset="0"/>
              <a:cs typeface="Arial" charset="0"/>
            </a:endParaRPr>
          </a:p>
          <a:p>
            <a:pPr>
              <a:buFontTx/>
              <a:buNone/>
            </a:pPr>
            <a:endParaRPr lang="de-CH" altLang="fr-FR" sz="3600" smtClean="0"/>
          </a:p>
          <a:p>
            <a:endParaRPr lang="de-CH" altLang="fr-FR" smtClean="0"/>
          </a:p>
        </p:txBody>
      </p:sp>
      <p:sp>
        <p:nvSpPr>
          <p:cNvPr id="4" name="Foliennummernplatzhalter 3"/>
          <p:cNvSpPr>
            <a:spLocks noGrp="1"/>
          </p:cNvSpPr>
          <p:nvPr>
            <p:ph type="sldNum" sz="quarter" idx="12"/>
          </p:nvPr>
        </p:nvSpPr>
        <p:spPr/>
        <p:txBody>
          <a:bodyPr/>
          <a:lstStyle/>
          <a:p>
            <a:pPr>
              <a:defRPr/>
            </a:pPr>
            <a:fld id="{923E616A-37B1-4AE4-8F3E-4C3878763549}" type="slidenum">
              <a:rPr lang="fr-FR" smtClean="0"/>
              <a:pPr>
                <a:defRPr/>
              </a:pPr>
              <a:t>13</a:t>
            </a:fld>
            <a:endParaRPr lang="fr-FR" dirty="0"/>
          </a:p>
        </p:txBody>
      </p:sp>
    </p:spTree>
    <p:extLst>
      <p:ext uri="{BB962C8B-B14F-4D97-AF65-F5344CB8AC3E}">
        <p14:creationId xmlns:p14="http://schemas.microsoft.com/office/powerpoint/2010/main" val="265893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Foliennummernplatzhalter 3"/>
          <p:cNvSpPr>
            <a:spLocks noGrp="1"/>
          </p:cNvSpPr>
          <p:nvPr>
            <p:ph type="sldNum" sz="quarter" idx="12"/>
          </p:nvPr>
        </p:nvSpPr>
        <p:spPr/>
        <p:txBody>
          <a:bodyPr/>
          <a:lstStyle/>
          <a:p>
            <a:pPr>
              <a:defRPr/>
            </a:pPr>
            <a:fld id="{EC0A616F-673E-471C-9DAA-10FA44DCDD94}" type="slidenum">
              <a:rPr lang="fr-FR" smtClean="0"/>
              <a:pPr>
                <a:defRPr/>
              </a:pPr>
              <a:t>14</a:t>
            </a:fld>
            <a:endParaRPr lang="fr-FR" smtClean="0"/>
          </a:p>
        </p:txBody>
      </p:sp>
      <p:graphicFrame>
        <p:nvGraphicFramePr>
          <p:cNvPr id="2" name="Tableau 1"/>
          <p:cNvGraphicFramePr>
            <a:graphicFrameLocks noGrp="1"/>
          </p:cNvGraphicFramePr>
          <p:nvPr/>
        </p:nvGraphicFramePr>
        <p:xfrm>
          <a:off x="1016000" y="1571625"/>
          <a:ext cx="6913562" cy="5184030"/>
        </p:xfrm>
        <a:graphic>
          <a:graphicData uri="http://schemas.openxmlformats.org/drawingml/2006/table">
            <a:tbl>
              <a:tblPr firstRow="1" firstCol="1" bandRow="1"/>
              <a:tblGrid>
                <a:gridCol w="1150337"/>
                <a:gridCol w="2803018"/>
                <a:gridCol w="2960207"/>
              </a:tblGrid>
              <a:tr h="141560">
                <a:tc>
                  <a:txBody>
                    <a:bodyPr/>
                    <a:lstStyle/>
                    <a:p>
                      <a:pPr algn="just">
                        <a:lnSpc>
                          <a:spcPct val="115000"/>
                        </a:lnSpc>
                        <a:spcAft>
                          <a:spcPts val="0"/>
                        </a:spcAft>
                      </a:pPr>
                      <a:r>
                        <a:rPr lang="en-GB" sz="600" b="1" dirty="0">
                          <a:solidFill>
                            <a:srgbClr val="FFFFFF"/>
                          </a:solidFill>
                          <a:effectLst/>
                          <a:latin typeface="Arial"/>
                          <a:ea typeface="Calibri"/>
                          <a:cs typeface="Times New Roman"/>
                        </a:rPr>
                        <a:t>Category:</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Economic</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739262">
                <a:tc>
                  <a:txBody>
                    <a:bodyPr/>
                    <a:lstStyle/>
                    <a:p>
                      <a:pPr>
                        <a:lnSpc>
                          <a:spcPct val="115000"/>
                        </a:lnSpc>
                        <a:spcAft>
                          <a:spcPts val="0"/>
                        </a:spcAft>
                      </a:pPr>
                      <a:r>
                        <a:rPr lang="en-GB" sz="600">
                          <a:solidFill>
                            <a:srgbClr val="000000"/>
                          </a:solidFill>
                          <a:effectLst/>
                          <a:latin typeface="Arial"/>
                          <a:ea typeface="Calibri"/>
                          <a:cs typeface="Times New Roman"/>
                        </a:rPr>
                        <a:t> 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Economic Performance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Market Presence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Indirect Economic Impacts</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Procurement Practices </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a:solidFill>
                            <a:srgbClr val="FFFFFF"/>
                          </a:solidFill>
                          <a:effectLst/>
                          <a:latin typeface="Arial"/>
                          <a:ea typeface="Calibri"/>
                          <a:cs typeface="Times New Roman"/>
                        </a:rPr>
                        <a:t>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Environmental</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132486">
                <a:tc>
                  <a:txBody>
                    <a:bodyPr/>
                    <a:lstStyle/>
                    <a:p>
                      <a:pPr>
                        <a:lnSpc>
                          <a:spcPct val="115000"/>
                        </a:lnSpc>
                        <a:spcAft>
                          <a:spcPts val="0"/>
                        </a:spcAft>
                      </a:pPr>
                      <a:r>
                        <a:rPr lang="en-GB" sz="600">
                          <a:solidFill>
                            <a:srgbClr val="000000"/>
                          </a:solidFill>
                          <a:effectLst/>
                          <a:latin typeface="Arial"/>
                          <a:ea typeface="Calibri"/>
                          <a:cs typeface="Times New Roman"/>
                        </a:rPr>
                        <a:t> Aspects:</a:t>
                      </a:r>
                      <a:endParaRPr lang="fr-CH" sz="800">
                        <a:effectLst/>
                        <a:latin typeface="Calibri"/>
                        <a:ea typeface="Calibri"/>
                        <a:cs typeface="Times New Roman"/>
                      </a:endParaRPr>
                    </a:p>
                    <a:p>
                      <a:pPr algn="just">
                        <a:lnSpc>
                          <a:spcPct val="115000"/>
                        </a:lnSpc>
                        <a:spcAft>
                          <a:spcPts val="0"/>
                        </a:spcAft>
                      </a:pPr>
                      <a:r>
                        <a:rPr lang="en-GB" sz="400">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Materials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Energy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Water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Biodiversity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Emissions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Effluents and Waste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Products and Services </a:t>
                      </a:r>
                      <a:endParaRPr lang="fr-CH" sz="800">
                        <a:effectLst/>
                        <a:latin typeface="Calibri"/>
                        <a:ea typeface="Calibri"/>
                        <a:cs typeface="Times New Roman"/>
                      </a:endParaRPr>
                    </a:p>
                    <a:p>
                      <a:pPr marL="479425">
                        <a:lnSpc>
                          <a:spcPct val="115000"/>
                        </a:lnSpc>
                        <a:spcAft>
                          <a:spcPts val="0"/>
                        </a:spcAft>
                      </a:pPr>
                      <a:r>
                        <a:rPr lang="en-GB" sz="600" b="1">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Compliance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Transport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Overall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Environmental 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Environmental Grievance Mechanisms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a:solidFill>
                            <a:srgbClr val="FFFFFF"/>
                          </a:solidFill>
                          <a:effectLst/>
                          <a:latin typeface="Arial"/>
                          <a:ea typeface="Calibri"/>
                          <a:cs typeface="Times New Roman"/>
                        </a:rPr>
                        <a:t>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gridSpan="2">
                  <a:txBody>
                    <a:bodyPr/>
                    <a:lstStyle/>
                    <a:p>
                      <a:pPr algn="ctr">
                        <a:lnSpc>
                          <a:spcPct val="115000"/>
                        </a:lnSpc>
                        <a:spcAft>
                          <a:spcPts val="0"/>
                        </a:spcAft>
                      </a:pPr>
                      <a:r>
                        <a:rPr lang="en-GB" sz="600" b="1">
                          <a:solidFill>
                            <a:srgbClr val="FFFFFF"/>
                          </a:solidFill>
                          <a:effectLst/>
                          <a:latin typeface="Arial"/>
                          <a:ea typeface="Calibri"/>
                          <a:cs typeface="Times New Roman"/>
                        </a:rPr>
                        <a:t>Social</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fr-CH"/>
                    </a:p>
                  </a:txBody>
                  <a:tcPr/>
                </a:tc>
              </a:tr>
              <a:tr h="141560">
                <a:tc>
                  <a:txBody>
                    <a:bodyPr/>
                    <a:lstStyle/>
                    <a:p>
                      <a:pPr algn="just">
                        <a:lnSpc>
                          <a:spcPct val="115000"/>
                        </a:lnSpc>
                        <a:spcAft>
                          <a:spcPts val="0"/>
                        </a:spcAft>
                      </a:pPr>
                      <a:r>
                        <a:rPr lang="en-GB" sz="600" b="1" i="1">
                          <a:solidFill>
                            <a:srgbClr val="000000"/>
                          </a:solidFill>
                          <a:effectLst/>
                          <a:latin typeface="Arial"/>
                          <a:ea typeface="Calibri"/>
                          <a:cs typeface="Times New Roman"/>
                        </a:rPr>
                        <a:t>Sub- 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dirty="0" err="1" smtClean="0">
                          <a:solidFill>
                            <a:srgbClr val="000000"/>
                          </a:solidFill>
                          <a:effectLst/>
                          <a:latin typeface="Arial"/>
                          <a:ea typeface="Calibri"/>
                          <a:cs typeface="Times New Roman"/>
                        </a:rPr>
                        <a:t>Labor</a:t>
                      </a:r>
                      <a:r>
                        <a:rPr lang="en-GB" sz="600" b="1" i="1" dirty="0" smtClean="0">
                          <a:solidFill>
                            <a:srgbClr val="000000"/>
                          </a:solidFill>
                          <a:effectLst/>
                          <a:latin typeface="Arial"/>
                          <a:ea typeface="Calibri"/>
                          <a:cs typeface="Times New Roman"/>
                        </a:rPr>
                        <a:t> </a:t>
                      </a:r>
                      <a:r>
                        <a:rPr lang="en-GB" sz="600" b="1" i="1" dirty="0">
                          <a:solidFill>
                            <a:srgbClr val="000000"/>
                          </a:solidFill>
                          <a:effectLst/>
                          <a:latin typeface="Arial"/>
                          <a:ea typeface="Calibri"/>
                          <a:cs typeface="Times New Roman"/>
                        </a:rPr>
                        <a:t>Practices and Decent Work</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Human Rights</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557167">
                <a:tc>
                  <a:txBody>
                    <a:bodyPr/>
                    <a:lstStyle/>
                    <a:p>
                      <a:pPr>
                        <a:lnSpc>
                          <a:spcPct val="115000"/>
                        </a:lnSpc>
                        <a:spcAft>
                          <a:spcPts val="0"/>
                        </a:spcAft>
                      </a:pPr>
                      <a:r>
                        <a:rPr lang="en-GB" sz="600">
                          <a:solidFill>
                            <a:srgbClr val="000000"/>
                          </a:solidFill>
                          <a:effectLst/>
                          <a:latin typeface="Arial"/>
                          <a:ea typeface="Calibri"/>
                          <a:cs typeface="Times New Roman"/>
                        </a:rPr>
                        <a:t>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Employment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Labour/Management Relations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Occupational Health and Safety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Training and Education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Diversity and Equal Opportunity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Equal Remuneration for Women and Men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Supplier Assessment for Labour Practices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Labour Practices Grievance Mechanisms </a:t>
                      </a:r>
                      <a:endParaRPr lang="fr-CH" sz="800" dirty="0">
                        <a:effectLst/>
                        <a:latin typeface="Calibri"/>
                        <a:ea typeface="Calibri"/>
                        <a:cs typeface="Times New Roman"/>
                      </a:endParaRPr>
                    </a:p>
                    <a:p>
                      <a:pPr algn="just">
                        <a:lnSpc>
                          <a:spcPct val="115000"/>
                        </a:lnSpc>
                        <a:spcAft>
                          <a:spcPts val="0"/>
                        </a:spcAft>
                      </a:pPr>
                      <a:r>
                        <a:rPr lang="en-GB" sz="800" dirty="0">
                          <a:effectLst/>
                          <a:latin typeface="Arial"/>
                          <a:ea typeface="Calibri"/>
                          <a:cs typeface="Times New Roman"/>
                        </a:rPr>
                        <a:t> </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Investment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Non-discrimination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Freedom of Association and Collective Bargaining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Child Labour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Forced or Compulsory Labour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Security Practices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Indigenous Rights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Human Rights Assessment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Human Rights Grievance Mechanisms </a:t>
                      </a:r>
                      <a:endParaRPr lang="fr-CH" sz="800">
                        <a:effectLst/>
                        <a:latin typeface="Calibri"/>
                        <a:ea typeface="Calibri"/>
                        <a:cs typeface="Times New Roman"/>
                      </a:endParaRPr>
                    </a:p>
                    <a:p>
                      <a:pPr marL="342900" lvl="0" indent="-342900">
                        <a:lnSpc>
                          <a:spcPct val="115000"/>
                        </a:lnSpc>
                        <a:spcAft>
                          <a:spcPts val="0"/>
                        </a:spcAft>
                        <a:buFont typeface="+mj-lt"/>
                        <a:buAutoNum type="arabicPeriod"/>
                      </a:pPr>
                      <a:r>
                        <a:rPr lang="en-GB" sz="600">
                          <a:solidFill>
                            <a:srgbClr val="000000"/>
                          </a:solidFill>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560">
                <a:tc>
                  <a:txBody>
                    <a:bodyPr/>
                    <a:lstStyle/>
                    <a:p>
                      <a:pPr algn="just">
                        <a:lnSpc>
                          <a:spcPct val="115000"/>
                        </a:lnSpc>
                        <a:spcAft>
                          <a:spcPts val="0"/>
                        </a:spcAft>
                      </a:pPr>
                      <a:r>
                        <a:rPr lang="en-GB" sz="600" b="1" i="1">
                          <a:solidFill>
                            <a:srgbClr val="000000"/>
                          </a:solidFill>
                          <a:effectLst/>
                          <a:latin typeface="Arial"/>
                          <a:ea typeface="Calibri"/>
                          <a:cs typeface="Times New Roman"/>
                        </a:rPr>
                        <a:t>Sub- Category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Society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lnSpc>
                          <a:spcPct val="115000"/>
                        </a:lnSpc>
                        <a:spcAft>
                          <a:spcPts val="0"/>
                        </a:spcAft>
                      </a:pPr>
                      <a:r>
                        <a:rPr lang="en-GB" sz="600" b="1" i="1">
                          <a:solidFill>
                            <a:srgbClr val="000000"/>
                          </a:solidFill>
                          <a:effectLst/>
                          <a:latin typeface="Arial"/>
                          <a:ea typeface="Calibri"/>
                          <a:cs typeface="Times New Roman"/>
                        </a:rPr>
                        <a:t>Product Responsibility</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1047315">
                <a:tc>
                  <a:txBody>
                    <a:bodyPr/>
                    <a:lstStyle/>
                    <a:p>
                      <a:pPr>
                        <a:lnSpc>
                          <a:spcPct val="115000"/>
                        </a:lnSpc>
                        <a:spcAft>
                          <a:spcPts val="0"/>
                        </a:spcAft>
                      </a:pPr>
                      <a:r>
                        <a:rPr lang="en-GB" sz="600">
                          <a:solidFill>
                            <a:srgbClr val="000000"/>
                          </a:solidFill>
                          <a:effectLst/>
                          <a:latin typeface="Arial"/>
                          <a:ea typeface="Calibri"/>
                          <a:cs typeface="Times New Roman"/>
                        </a:rPr>
                        <a:t>Aspects:</a:t>
                      </a:r>
                      <a:endParaRPr lang="fr-CH" sz="800">
                        <a:effectLst/>
                        <a:latin typeface="Calibri"/>
                        <a:ea typeface="Calibri"/>
                        <a:cs typeface="Times New Roman"/>
                      </a:endParaRPr>
                    </a:p>
                    <a:p>
                      <a:pPr algn="just">
                        <a:lnSpc>
                          <a:spcPct val="115000"/>
                        </a:lnSpc>
                        <a:spcAft>
                          <a:spcPts val="0"/>
                        </a:spcAft>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Local Communities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Anti-corruption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Public Policy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Anti-competitive Behavior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Compliance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Supplier Assessment for Impacts on Society </a:t>
                      </a:r>
                      <a:endParaRPr lang="fr-CH" sz="800">
                        <a:effectLst/>
                        <a:latin typeface="Calibri"/>
                        <a:ea typeface="Calibri"/>
                        <a:cs typeface="Times New Roman"/>
                      </a:endParaRPr>
                    </a:p>
                    <a:p>
                      <a:pPr marL="342900" lvl="0" indent="-342900">
                        <a:lnSpc>
                          <a:spcPct val="115000"/>
                        </a:lnSpc>
                        <a:spcAft>
                          <a:spcPts val="0"/>
                        </a:spcAft>
                        <a:buFont typeface="Symbol"/>
                        <a:buChar char=""/>
                      </a:pPr>
                      <a:r>
                        <a:rPr lang="en-GB" sz="600">
                          <a:solidFill>
                            <a:srgbClr val="000000"/>
                          </a:solidFill>
                          <a:effectLst/>
                          <a:latin typeface="Arial"/>
                          <a:ea typeface="Calibri"/>
                          <a:cs typeface="Times New Roman"/>
                        </a:rPr>
                        <a:t>Grievance Mechanisms for Impacts on Society </a:t>
                      </a:r>
                      <a:endParaRPr lang="fr-CH" sz="800">
                        <a:effectLst/>
                        <a:latin typeface="Calibri"/>
                        <a:ea typeface="Calibri"/>
                        <a:cs typeface="Times New Roman"/>
                      </a:endParaRPr>
                    </a:p>
                    <a:p>
                      <a:pPr marL="342900" lvl="0" indent="-342900">
                        <a:lnSpc>
                          <a:spcPct val="115000"/>
                        </a:lnSpc>
                        <a:spcAft>
                          <a:spcPts val="0"/>
                        </a:spcAft>
                        <a:buFont typeface="+mj-lt"/>
                        <a:buAutoNum type="arabicPeriod"/>
                      </a:pPr>
                      <a:r>
                        <a:rPr lang="en-GB" sz="800">
                          <a:effectLst/>
                          <a:latin typeface="Arial"/>
                          <a:ea typeface="Calibri"/>
                          <a:cs typeface="Times New Roman"/>
                        </a:rPr>
                        <a:t> </a:t>
                      </a:r>
                      <a:endParaRPr lang="fr-CH" sz="80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Customer Health and Safety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Product and Service </a:t>
                      </a:r>
                      <a:r>
                        <a:rPr lang="en-GB" sz="600" dirty="0" err="1">
                          <a:solidFill>
                            <a:srgbClr val="000000"/>
                          </a:solidFill>
                          <a:effectLst/>
                          <a:latin typeface="Arial"/>
                          <a:ea typeface="Calibri"/>
                          <a:cs typeface="Times New Roman"/>
                        </a:rPr>
                        <a:t>Labeling</a:t>
                      </a:r>
                      <a:r>
                        <a:rPr lang="en-GB" sz="600" dirty="0">
                          <a:solidFill>
                            <a:srgbClr val="000000"/>
                          </a:solidFill>
                          <a:effectLst/>
                          <a:latin typeface="Arial"/>
                          <a:ea typeface="Calibri"/>
                          <a:cs typeface="Times New Roman"/>
                        </a:rPr>
                        <a:t>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Marketing Communications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Customer Privacy </a:t>
                      </a:r>
                      <a:endParaRPr lang="fr-CH" sz="800" dirty="0">
                        <a:effectLst/>
                        <a:latin typeface="Calibri"/>
                        <a:ea typeface="Calibri"/>
                        <a:cs typeface="Times New Roman"/>
                      </a:endParaRPr>
                    </a:p>
                    <a:p>
                      <a:pPr marL="342900" lvl="0" indent="-342900">
                        <a:lnSpc>
                          <a:spcPct val="115000"/>
                        </a:lnSpc>
                        <a:spcAft>
                          <a:spcPts val="0"/>
                        </a:spcAft>
                        <a:buFont typeface="Symbol"/>
                        <a:buChar char=""/>
                      </a:pPr>
                      <a:r>
                        <a:rPr lang="en-GB" sz="600" dirty="0">
                          <a:solidFill>
                            <a:srgbClr val="000000"/>
                          </a:solidFill>
                          <a:effectLst/>
                          <a:latin typeface="Arial"/>
                          <a:ea typeface="Calibri"/>
                          <a:cs typeface="Times New Roman"/>
                        </a:rPr>
                        <a:t>Compliance</a:t>
                      </a:r>
                      <a:endParaRPr lang="fr-CH" sz="800" dirty="0">
                        <a:effectLst/>
                        <a:latin typeface="Calibri"/>
                        <a:ea typeface="Calibri"/>
                        <a:cs typeface="Times New Roman"/>
                      </a:endParaRPr>
                    </a:p>
                  </a:txBody>
                  <a:tcPr marL="47784" marR="47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5404" name="Rectangle 5"/>
          <p:cNvSpPr>
            <a:spLocks noChangeArrowheads="1"/>
          </p:cNvSpPr>
          <p:nvPr/>
        </p:nvSpPr>
        <p:spPr bwMode="auto">
          <a:xfrm>
            <a:off x="3149600" y="1341438"/>
            <a:ext cx="2646363" cy="230187"/>
          </a:xfrm>
          <a:prstGeom prst="rect">
            <a:avLst/>
          </a:prstGeom>
          <a:noFill/>
          <a:ln w="9525">
            <a:noFill/>
            <a:miter lim="800000"/>
            <a:headEnd/>
            <a:tailEnd/>
          </a:ln>
          <a:effectLst/>
        </p:spPr>
        <p:txBody>
          <a:bodyPr wrap="none" anchor="ctr">
            <a:spAutoFit/>
          </a:bodyPr>
          <a:lstStyle/>
          <a:p>
            <a:pPr eaLnBrk="0" hangingPunct="0"/>
            <a:r>
              <a:rPr lang="en-GB" altLang="fr-FR" sz="900" b="1" u="sng">
                <a:solidFill>
                  <a:srgbClr val="000000"/>
                </a:solidFill>
                <a:latin typeface="Arial" charset="0"/>
                <a:ea typeface="Calibri" pitchFamily="34" charset="0"/>
              </a:rPr>
              <a:t>Categories and aspects f the GRI Guidelines </a:t>
            </a:r>
            <a:endParaRPr lang="fr-CH" altLang="fr-FR" sz="600">
              <a:ea typeface="Calibri" pitchFamily="34" charset="0"/>
            </a:endParaRPr>
          </a:p>
        </p:txBody>
      </p:sp>
    </p:spTree>
    <p:extLst>
      <p:ext uri="{BB962C8B-B14F-4D97-AF65-F5344CB8AC3E}">
        <p14:creationId xmlns:p14="http://schemas.microsoft.com/office/powerpoint/2010/main" val="1165113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628800"/>
            <a:ext cx="7772400" cy="4320480"/>
          </a:xfrm>
        </p:spPr>
        <p:txBody>
          <a:bodyPr/>
          <a:lstStyle/>
          <a:p>
            <a:pPr>
              <a:buFontTx/>
              <a:buNone/>
            </a:pPr>
            <a:r>
              <a:rPr lang="de-CH" altLang="fr-FR" sz="2400" b="1" dirty="0" err="1" smtClean="0">
                <a:solidFill>
                  <a:schemeClr val="accent2"/>
                </a:solidFill>
                <a:latin typeface="Arial" charset="0"/>
                <a:cs typeface="Arial" charset="0"/>
              </a:rPr>
              <a:t>Context</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reporting</a:t>
            </a:r>
            <a:endParaRPr lang="de-CH" altLang="fr-FR" sz="2400" b="1" dirty="0" smtClean="0">
              <a:solidFill>
                <a:schemeClr val="accent2"/>
              </a:solidFill>
              <a:latin typeface="Arial" charset="0"/>
              <a:cs typeface="Arial" charset="0"/>
            </a:endParaRPr>
          </a:p>
          <a:p>
            <a:pPr>
              <a:buNone/>
            </a:pPr>
            <a:endParaRPr lang="de-CH" altLang="fr-FR" sz="2000" dirty="0" smtClean="0">
              <a:latin typeface="Arial" charset="0"/>
              <a:cs typeface="Arial" charset="0"/>
            </a:endParaRPr>
          </a:p>
          <a:p>
            <a:r>
              <a:rPr lang="en-GB" altLang="fr-FR" sz="2000" dirty="0" smtClean="0">
                <a:latin typeface="Arial" charset="0"/>
                <a:cs typeface="Arial" charset="0"/>
              </a:rPr>
              <a:t>Companies are increasingly requested to report transparently and openly on their social and ecological behaviour. Pressure on companies from politicians, consumer organisations and NGOs to report on CSR is growing. </a:t>
            </a:r>
          </a:p>
          <a:p>
            <a:pPr>
              <a:buFontTx/>
              <a:buNone/>
            </a:pPr>
            <a:endParaRPr lang="en-GB" altLang="fr-FR" sz="2000" dirty="0" smtClean="0">
              <a:latin typeface="Arial" charset="0"/>
              <a:cs typeface="Arial" charset="0"/>
            </a:endParaRPr>
          </a:p>
          <a:p>
            <a:r>
              <a:rPr lang="en-GB" altLang="fr-FR" sz="2000" dirty="0" smtClean="0">
                <a:latin typeface="Arial" charset="0"/>
                <a:cs typeface="Arial" charset="0"/>
              </a:rPr>
              <a:t>Denmark, France and the UK are among the countries which introduced legislation on reporting.</a:t>
            </a:r>
          </a:p>
          <a:p>
            <a:pPr>
              <a:buFontTx/>
              <a:buNone/>
            </a:pPr>
            <a:r>
              <a:rPr lang="en-GB" altLang="fr-FR" sz="2000" dirty="0" smtClean="0">
                <a:latin typeface="Arial" charset="0"/>
                <a:cs typeface="Arial" charset="0"/>
              </a:rPr>
              <a:t> </a:t>
            </a:r>
          </a:p>
          <a:p>
            <a:r>
              <a:rPr lang="en-GB" altLang="fr-FR" sz="2000" dirty="0" smtClean="0">
                <a:latin typeface="Arial" charset="0"/>
                <a:cs typeface="Arial" charset="0"/>
              </a:rPr>
              <a:t>At the EU level a regulation on disclosure of non-financial information is in the European Parliament at the moment.</a:t>
            </a:r>
            <a:endParaRPr lang="de-CH" altLang="fr-FR" sz="2000" dirty="0" smtClean="0">
              <a:latin typeface="Arial" charset="0"/>
              <a:cs typeface="Arial"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a:p>
        </p:txBody>
      </p:sp>
    </p:spTree>
    <p:extLst>
      <p:ext uri="{BB962C8B-B14F-4D97-AF65-F5344CB8AC3E}">
        <p14:creationId xmlns:p14="http://schemas.microsoft.com/office/powerpoint/2010/main" val="1111088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normAutofit lnSpcReduction="10000"/>
          </a:bodyPr>
          <a:lstStyle/>
          <a:p>
            <a:r>
              <a:rPr lang="en-GB" altLang="fr-FR" sz="2000" smtClean="0">
                <a:latin typeface="Arial" charset="0"/>
                <a:cs typeface="Arial" charset="0"/>
              </a:rPr>
              <a:t>The UN Guiding Principles for Business and Human Rights request that "</a:t>
            </a:r>
            <a:r>
              <a:rPr lang="en-GB" altLang="fr-FR" sz="2000" i="1" smtClean="0">
                <a:latin typeface="Arial" charset="0"/>
                <a:cs typeface="Arial" charset="0"/>
              </a:rPr>
              <a:t>business enterprises should be prepared to communicate this (how they address their human rights impacts) externally, particularly when concerns are raised by or on behalf of affected stakeholders. Business enterprises whose operations or operating contexts pose risks of severe human rights impacts should report formally on how they address them. In all instances, communications should: </a:t>
            </a:r>
          </a:p>
          <a:p>
            <a:endParaRPr lang="de-CH" altLang="fr-FR" sz="2000" smtClean="0">
              <a:latin typeface="Arial" charset="0"/>
              <a:cs typeface="Arial" charset="0"/>
            </a:endParaRPr>
          </a:p>
          <a:p>
            <a:pPr lvl="1"/>
            <a:r>
              <a:rPr lang="en-GB" altLang="fr-FR" sz="1600" i="1" smtClean="0">
                <a:latin typeface="Arial" charset="0"/>
                <a:cs typeface="Arial" charset="0"/>
              </a:rPr>
              <a:t>Be of a form and frequency that reflect an enterprise’s human rights impacts and that are accessible to its intended audiences; </a:t>
            </a:r>
            <a:endParaRPr lang="de-CH" altLang="fr-FR" sz="1600" smtClean="0">
              <a:latin typeface="Arial" charset="0"/>
              <a:cs typeface="Arial" charset="0"/>
            </a:endParaRPr>
          </a:p>
          <a:p>
            <a:pPr lvl="1"/>
            <a:r>
              <a:rPr lang="en-GB" altLang="fr-FR" sz="1600" i="1" smtClean="0">
                <a:latin typeface="Arial" charset="0"/>
                <a:cs typeface="Arial" charset="0"/>
              </a:rPr>
              <a:t>Provide information that is sufficient to evaluate the adequacy of an enterprise’s response to the particular human rights impact involved; </a:t>
            </a:r>
            <a:endParaRPr lang="de-CH" altLang="fr-FR" sz="1600" smtClean="0">
              <a:latin typeface="Arial" charset="0"/>
              <a:cs typeface="Arial" charset="0"/>
            </a:endParaRPr>
          </a:p>
          <a:p>
            <a:pPr lvl="1"/>
            <a:r>
              <a:rPr lang="en-GB" altLang="fr-FR" sz="1600" i="1" smtClean="0">
                <a:latin typeface="Arial" charset="0"/>
                <a:cs typeface="Arial" charset="0"/>
              </a:rPr>
              <a:t>In turn not pose risks to affected stakeholders, personnel or to legitimate requirements of commercial confidentiality</a:t>
            </a:r>
            <a:r>
              <a:rPr lang="en-GB" altLang="fr-FR" sz="1600" smtClean="0">
                <a:latin typeface="Arial" charset="0"/>
                <a:cs typeface="Arial" charset="0"/>
              </a:rPr>
              <a:t>.”</a:t>
            </a:r>
            <a:endParaRPr lang="de-CH" altLang="fr-FR" sz="1600" smtClean="0">
              <a:latin typeface="Arial" charset="0"/>
              <a:cs typeface="Arial" charset="0"/>
            </a:endParaRPr>
          </a:p>
          <a:p>
            <a:endParaRPr lang="de-CH" altLang="fr-FR" smtClean="0"/>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3</a:t>
            </a:fld>
            <a:endParaRPr lang="fr-FR" dirty="0"/>
          </a:p>
        </p:txBody>
      </p:sp>
    </p:spTree>
    <p:extLst>
      <p:ext uri="{BB962C8B-B14F-4D97-AF65-F5344CB8AC3E}">
        <p14:creationId xmlns:p14="http://schemas.microsoft.com/office/powerpoint/2010/main" val="1688093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normAutofit fontScale="92500" lnSpcReduction="20000"/>
          </a:bodyPr>
          <a:lstStyle/>
          <a:p>
            <a:pPr>
              <a:defRPr/>
            </a:pPr>
            <a:r>
              <a:rPr lang="en-GB" sz="2000" dirty="0" smtClean="0">
                <a:latin typeface="Arial" pitchFamily="34" charset="0"/>
                <a:cs typeface="Arial" pitchFamily="34" charset="0"/>
              </a:rPr>
              <a:t>Besides through regulation, companies are prompted to produce sustainability reports for a variety of reasons: transparency with regard to CSR can build trust among customers, employees and the local community, and help to strengthen the credibility of companies. This is important for companies, because:</a:t>
            </a:r>
          </a:p>
          <a:p>
            <a:pPr>
              <a:buFontTx/>
              <a:buNone/>
              <a:defRPr/>
            </a:pPr>
            <a:endParaRPr lang="de-CH" sz="20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binds existing customers and helps to win new ones in B2C (business to consumer) and B2B (business to business) business.</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increases the positive acceptance of the company in the local community and creates a good basis on which conflicts can be resolved constructively and successfully. </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Trust helps companies to attract the best brains and to keep employees.</a:t>
            </a:r>
            <a:endParaRPr lang="de-CH" sz="1600" dirty="0" smtClean="0">
              <a:latin typeface="Arial" pitchFamily="34" charset="0"/>
              <a:cs typeface="Arial" pitchFamily="34" charset="0"/>
            </a:endParaRPr>
          </a:p>
          <a:p>
            <a:pPr lvl="1">
              <a:defRPr/>
            </a:pPr>
            <a:r>
              <a:rPr lang="en-GB" sz="1600" dirty="0" smtClean="0">
                <a:latin typeface="Arial" pitchFamily="34" charset="0"/>
                <a:cs typeface="Arial" pitchFamily="34" charset="0"/>
              </a:rPr>
              <a:t>Furthermore, transparency has an internal effect and can help to identify business risks and optimise processes.  On the financial market, a company’s social and ecological performances play an increasing role.  Financial market participants, in particular sustainability funds, increasing require transparency with regard to companies’ social and ecological behaviour</a:t>
            </a:r>
            <a:r>
              <a:rPr lang="en-GB" sz="1600" dirty="0" smtClean="0">
                <a:latin typeface="Arial" pitchFamily="34" charset="0"/>
                <a:ea typeface="+mn-ea"/>
                <a:cs typeface="Arial" pitchFamily="34" charset="0"/>
              </a:rPr>
              <a:t>.</a:t>
            </a:r>
            <a:endParaRPr lang="de-CH" sz="1600" dirty="0" smtClean="0">
              <a:latin typeface="Arial" pitchFamily="34" charset="0"/>
              <a:ea typeface="+mn-ea"/>
              <a:cs typeface="Arial"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4</a:t>
            </a:fld>
            <a:endParaRPr lang="fr-FR" dirty="0"/>
          </a:p>
        </p:txBody>
      </p:sp>
    </p:spTree>
    <p:extLst>
      <p:ext uri="{BB962C8B-B14F-4D97-AF65-F5344CB8AC3E}">
        <p14:creationId xmlns:p14="http://schemas.microsoft.com/office/powerpoint/2010/main" val="3379287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endParaRPr lang="de-CH" altLang="fr-FR" smtClean="0"/>
          </a:p>
        </p:txBody>
      </p:sp>
      <p:sp>
        <p:nvSpPr>
          <p:cNvPr id="6147" name="Inhaltsplatzhalter 2"/>
          <p:cNvSpPr>
            <a:spLocks noGrp="1"/>
          </p:cNvSpPr>
          <p:nvPr>
            <p:ph idx="1"/>
          </p:nvPr>
        </p:nvSpPr>
        <p:spPr/>
        <p:txBody>
          <a:bodyPr/>
          <a:lstStyle/>
          <a:p>
            <a:r>
              <a:rPr lang="en-GB" altLang="fr-FR" sz="2000" smtClean="0">
                <a:latin typeface="Arial" charset="0"/>
                <a:cs typeface="Arial" charset="0"/>
              </a:rPr>
              <a:t>The benefits to the business of CSR and CSR reporting differ from one company to the next, and must be assessed individually for each company. The business case cannot be made with generalised findings. </a:t>
            </a:r>
          </a:p>
          <a:p>
            <a:pPr>
              <a:buFontTx/>
              <a:buNone/>
            </a:pPr>
            <a:endParaRPr lang="en-GB" altLang="fr-FR" sz="1000" smtClean="0">
              <a:latin typeface="Arial" charset="0"/>
              <a:cs typeface="Arial" charset="0"/>
            </a:endParaRPr>
          </a:p>
          <a:p>
            <a:r>
              <a:rPr lang="en-GB" altLang="fr-FR" sz="2000" smtClean="0">
                <a:latin typeface="Arial" charset="0"/>
                <a:cs typeface="Arial" charset="0"/>
              </a:rPr>
              <a:t>Depending on company size, sector and the individual requirements of the different target groups, companies also deploy transparency regarding their social responsibility in different ways. </a:t>
            </a:r>
          </a:p>
          <a:p>
            <a:pPr>
              <a:buFontTx/>
              <a:buNone/>
            </a:pPr>
            <a:endParaRPr lang="en-GB" altLang="fr-FR" sz="1000" smtClean="0">
              <a:latin typeface="Arial" charset="0"/>
              <a:cs typeface="Arial" charset="0"/>
            </a:endParaRPr>
          </a:p>
          <a:p>
            <a:r>
              <a:rPr lang="en-GB" altLang="fr-FR" sz="2000" smtClean="0">
                <a:latin typeface="Arial" charset="0"/>
                <a:cs typeface="Arial" charset="0"/>
              </a:rPr>
              <a:t>The question of transparency in relation to CSR is as complex as the issue of CSR itself.</a:t>
            </a:r>
            <a:endParaRPr lang="de-CH" altLang="fr-FR" sz="2000" smtClean="0">
              <a:latin typeface="Arial" charset="0"/>
              <a:cs typeface="Arial" charset="0"/>
            </a:endParaRPr>
          </a:p>
          <a:p>
            <a:endParaRPr lang="de-CH" altLang="fr-FR"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5</a:t>
            </a:fld>
            <a:endParaRPr lang="fr-FR" dirty="0"/>
          </a:p>
        </p:txBody>
      </p:sp>
    </p:spTree>
    <p:extLst>
      <p:ext uri="{BB962C8B-B14F-4D97-AF65-F5344CB8AC3E}">
        <p14:creationId xmlns:p14="http://schemas.microsoft.com/office/powerpoint/2010/main" val="3213795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Inhaltsplatzhalter 2"/>
          <p:cNvSpPr>
            <a:spLocks noGrp="1"/>
          </p:cNvSpPr>
          <p:nvPr>
            <p:ph idx="1"/>
          </p:nvPr>
        </p:nvSpPr>
        <p:spPr>
          <a:xfrm>
            <a:off x="683568" y="1412776"/>
            <a:ext cx="7772400" cy="4114800"/>
          </a:xfrm>
        </p:spPr>
        <p:txBody>
          <a:bodyPr>
            <a:normAutofit lnSpcReduction="10000"/>
          </a:bodyPr>
          <a:lstStyle/>
          <a:p>
            <a:pPr>
              <a:buFontTx/>
              <a:buNone/>
            </a:pPr>
            <a:endParaRPr lang="de-CH" altLang="fr-FR" sz="2000" dirty="0" smtClean="0">
              <a:latin typeface="Arial" charset="0"/>
              <a:cs typeface="Arial" charset="0"/>
            </a:endParaRPr>
          </a:p>
          <a:p>
            <a:pPr>
              <a:buFontTx/>
              <a:buNone/>
            </a:pPr>
            <a:r>
              <a:rPr lang="de-CH" altLang="fr-FR" sz="2400" b="1" dirty="0" err="1" smtClean="0">
                <a:solidFill>
                  <a:schemeClr val="accent2"/>
                </a:solidFill>
                <a:latin typeface="Arial" charset="0"/>
                <a:cs typeface="Arial" charset="0"/>
              </a:rPr>
              <a:t>However</a:t>
            </a:r>
            <a:r>
              <a:rPr lang="de-CH" altLang="fr-FR" sz="2400" b="1" dirty="0" smtClean="0">
                <a:solidFill>
                  <a:schemeClr val="accent2"/>
                </a:solidFill>
                <a:latin typeface="Arial" charset="0"/>
                <a:cs typeface="Arial" charset="0"/>
              </a:rPr>
              <a:t>, </a:t>
            </a:r>
            <a:r>
              <a:rPr lang="de-CH" altLang="fr-FR" sz="2400" b="1" dirty="0" err="1" smtClean="0">
                <a:solidFill>
                  <a:schemeClr val="accent2"/>
                </a:solidFill>
                <a:latin typeface="Arial" charset="0"/>
                <a:cs typeface="Arial" charset="0"/>
              </a:rPr>
              <a:t>companies</a:t>
            </a:r>
            <a:r>
              <a:rPr lang="de-CH" altLang="fr-FR" sz="2400" b="1" dirty="0" smtClean="0">
                <a:solidFill>
                  <a:schemeClr val="accent2"/>
                </a:solidFill>
                <a:latin typeface="Arial" charset="0"/>
                <a:cs typeface="Arial" charset="0"/>
              </a:rPr>
              <a:t> must </a:t>
            </a:r>
            <a:r>
              <a:rPr lang="de-CH" altLang="fr-FR" sz="2400" b="1" dirty="0" err="1" smtClean="0">
                <a:solidFill>
                  <a:schemeClr val="accent2"/>
                </a:solidFill>
                <a:latin typeface="Arial" charset="0"/>
                <a:cs typeface="Arial" charset="0"/>
              </a:rPr>
              <a:t>consider</a:t>
            </a:r>
            <a:r>
              <a:rPr lang="de-CH" altLang="fr-FR" sz="2400" b="1" dirty="0" smtClean="0">
                <a:solidFill>
                  <a:schemeClr val="accent2"/>
                </a:solidFill>
                <a:latin typeface="Arial" charset="0"/>
                <a:cs typeface="Arial" charset="0"/>
              </a:rPr>
              <a:t>:</a:t>
            </a:r>
          </a:p>
          <a:p>
            <a:pPr>
              <a:buNone/>
            </a:pPr>
            <a:endParaRPr lang="de-CH" altLang="fr-FR" sz="2000" dirty="0" smtClean="0">
              <a:latin typeface="Arial" charset="0"/>
              <a:cs typeface="Arial" charset="0"/>
            </a:endParaRPr>
          </a:p>
          <a:p>
            <a:pPr marL="0" indent="0">
              <a:buNone/>
            </a:pPr>
            <a:r>
              <a:rPr lang="en-GB" altLang="fr-FR" sz="2000" dirty="0" smtClean="0">
                <a:latin typeface="Arial" charset="0"/>
                <a:cs typeface="Arial" charset="0"/>
              </a:rPr>
              <a:t>Besides any possible EU or national legislation, the production of a sustainability report is a fundamental decision, and one which require companies to consider all the implications. Aspects that deserve attention include:</a:t>
            </a:r>
            <a:endParaRPr lang="de-CH" altLang="fr-FR" sz="2000" dirty="0" smtClean="0">
              <a:latin typeface="Arial" charset="0"/>
              <a:cs typeface="Arial" charset="0"/>
            </a:endParaRPr>
          </a:p>
          <a:p>
            <a:endParaRPr lang="de-CH" altLang="fr-FR" sz="2000" dirty="0" smtClean="0">
              <a:latin typeface="Arial" charset="0"/>
              <a:cs typeface="Arial" charset="0"/>
            </a:endParaRPr>
          </a:p>
          <a:p>
            <a:r>
              <a:rPr lang="en-GB" altLang="fr-FR" sz="2000" dirty="0" smtClean="0">
                <a:latin typeface="Arial" charset="0"/>
                <a:cs typeface="Arial" charset="0"/>
              </a:rPr>
              <a:t>Sustainability reporting cannot be deferred or halted without a range of problems. Once it has started, a company will find it difficult to discontinue this activity without loss of image. Preparation of a sustainability report is not a one-off event, but the beginning of an ongoing obligation.</a:t>
            </a:r>
            <a:endParaRPr lang="de-CH" altLang="fr-FR" sz="2000" dirty="0" smtClean="0">
              <a:latin typeface="Arial" charset="0"/>
              <a:cs typeface="Arial" charset="0"/>
            </a:endParaRPr>
          </a:p>
          <a:p>
            <a:pPr>
              <a:buFontTx/>
              <a:buNone/>
            </a:pP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45B86C71-3AB3-4097-8DAC-B93A912C17DB}" type="slidenum">
              <a:rPr lang="fr-FR" smtClean="0"/>
              <a:pPr>
                <a:defRPr/>
              </a:pPr>
              <a:t>6</a:t>
            </a:fld>
            <a:endParaRPr lang="fr-FR" dirty="0"/>
          </a:p>
        </p:txBody>
      </p:sp>
    </p:spTree>
    <p:extLst>
      <p:ext uri="{BB962C8B-B14F-4D97-AF65-F5344CB8AC3E}">
        <p14:creationId xmlns:p14="http://schemas.microsoft.com/office/powerpoint/2010/main" val="2236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endParaRPr lang="de-CH" altLang="fr-FR" smtClean="0"/>
          </a:p>
        </p:txBody>
      </p:sp>
      <p:sp>
        <p:nvSpPr>
          <p:cNvPr id="8195" name="Inhaltsplatzhalter 2"/>
          <p:cNvSpPr>
            <a:spLocks noGrp="1"/>
          </p:cNvSpPr>
          <p:nvPr>
            <p:ph idx="1"/>
          </p:nvPr>
        </p:nvSpPr>
        <p:spPr/>
        <p:txBody>
          <a:bodyPr/>
          <a:lstStyle/>
          <a:p>
            <a:r>
              <a:rPr lang="en-GB" altLang="fr-FR" sz="2000" smtClean="0">
                <a:latin typeface="Arial" charset="0"/>
                <a:cs typeface="Arial" charset="0"/>
              </a:rPr>
              <a:t>Those who produce sustainability reports must also have something to report. What happens if the company’s social commitment is declining? What happens if the ecological impacts get worse? Are there perhaps problem areas on which the company does not really want to report to the public?</a:t>
            </a:r>
            <a:endParaRPr lang="de-CH" altLang="fr-FR" sz="2000" smtClean="0">
              <a:latin typeface="Arial" charset="0"/>
              <a:cs typeface="Arial" charset="0"/>
            </a:endParaRPr>
          </a:p>
          <a:p>
            <a:endParaRPr lang="de-CH" altLang="fr-FR" sz="2000" smtClean="0">
              <a:latin typeface="Arial" charset="0"/>
              <a:cs typeface="Arial" charset="0"/>
            </a:endParaRPr>
          </a:p>
          <a:p>
            <a:r>
              <a:rPr lang="en-GB" altLang="fr-FR" sz="2000" smtClean="0">
                <a:latin typeface="Arial" charset="0"/>
                <a:cs typeface="Arial" charset="0"/>
              </a:rPr>
              <a:t>With sustainability reports, companies lay themselves open to attack. This is true not only in relation to the circumstance of deteriorating data or facts, but also in terms of the quality of the report. Companies are being attacked more and more often because their sustainability reports are not deemed to be sufficiently meaningful. </a:t>
            </a:r>
            <a:endParaRPr lang="de-CH" altLang="fr-FR" sz="2000" smtClean="0">
              <a:latin typeface="Arial" charset="0"/>
              <a:cs typeface="Arial" charset="0"/>
            </a:endParaRPr>
          </a:p>
          <a:p>
            <a:pPr>
              <a:buFontTx/>
              <a:buNone/>
            </a:pPr>
            <a:r>
              <a:rPr lang="en-GB" altLang="fr-FR" smtClean="0"/>
              <a:t> </a:t>
            </a:r>
            <a:endParaRPr lang="de-CH" altLang="fr-FR" smtClean="0"/>
          </a:p>
          <a:p>
            <a:endParaRPr lang="de-CH" altLang="fr-FR" smtClean="0"/>
          </a:p>
          <a:p>
            <a:endParaRPr lang="de-CH" altLang="fr-FR" smtClean="0"/>
          </a:p>
        </p:txBody>
      </p:sp>
      <p:sp>
        <p:nvSpPr>
          <p:cNvPr id="4" name="Foliennummernplatzhalter 3"/>
          <p:cNvSpPr>
            <a:spLocks noGrp="1"/>
          </p:cNvSpPr>
          <p:nvPr>
            <p:ph type="sldNum" sz="quarter" idx="12"/>
          </p:nvPr>
        </p:nvSpPr>
        <p:spPr/>
        <p:txBody>
          <a:bodyPr/>
          <a:lstStyle/>
          <a:p>
            <a:pPr>
              <a:defRPr/>
            </a:pPr>
            <a:fld id="{CA8A25E5-43C6-4CA1-BE4E-7890F26256DB}" type="slidenum">
              <a:rPr lang="fr-FR" smtClean="0"/>
              <a:pPr>
                <a:defRPr/>
              </a:pPr>
              <a:t>7</a:t>
            </a:fld>
            <a:endParaRPr lang="fr-FR" dirty="0"/>
          </a:p>
        </p:txBody>
      </p:sp>
    </p:spTree>
    <p:extLst>
      <p:ext uri="{BB962C8B-B14F-4D97-AF65-F5344CB8AC3E}">
        <p14:creationId xmlns:p14="http://schemas.microsoft.com/office/powerpoint/2010/main" val="3939596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700808"/>
            <a:ext cx="7772400" cy="4095750"/>
          </a:xfrm>
        </p:spPr>
        <p:txBody>
          <a:bodyPr>
            <a:normAutofit lnSpcReduction="10000"/>
          </a:bodyPr>
          <a:lstStyle/>
          <a:p>
            <a:pPr marL="0" indent="0">
              <a:buFontTx/>
              <a:buNone/>
              <a:defRPr/>
            </a:pPr>
            <a:r>
              <a:rPr lang="en-GB" altLang="fr-FR" sz="2400" b="1" dirty="0" err="1" smtClean="0">
                <a:solidFill>
                  <a:schemeClr val="accent2"/>
                </a:solidFill>
                <a:latin typeface="Arial" charset="0"/>
                <a:cs typeface="Arial" charset="0"/>
              </a:rPr>
              <a:t>Companies use a wide range of methods to generate transparency </a:t>
            </a:r>
          </a:p>
          <a:p>
            <a:pPr>
              <a:buFontTx/>
              <a:buNone/>
              <a:defRPr/>
            </a:pPr>
            <a:endParaRPr lang="de-CH" altLang="fr-FR" sz="2400" dirty="0" smtClean="0">
              <a:latin typeface="Arial" charset="0"/>
              <a:cs typeface="Arial" charset="0"/>
            </a:endParaRPr>
          </a:p>
          <a:p>
            <a:pPr>
              <a:defRPr/>
            </a:pPr>
            <a:r>
              <a:rPr lang="en-GB" altLang="fr-FR" sz="2000" dirty="0" smtClean="0">
                <a:latin typeface="Arial" charset="0"/>
                <a:cs typeface="Arial" charset="0"/>
              </a:rPr>
              <a:t>SMEs often need to make no formal communication. Information is passed informally through direct contacts</a:t>
            </a:r>
            <a:r>
              <a:rPr lang="en-GB" altLang="fr-FR" dirty="0" smtClean="0"/>
              <a:t>.</a:t>
            </a:r>
          </a:p>
          <a:p>
            <a:pPr>
              <a:defRPr/>
            </a:pPr>
            <a:r>
              <a:rPr lang="en-GB" altLang="fr-FR" sz="2000" dirty="0" smtClean="0">
                <a:latin typeface="Arial" charset="0"/>
                <a:cs typeface="Arial" charset="0"/>
              </a:rPr>
              <a:t>In B2B and on the financial market (SRI), transparency is generated by answering targeted questions.</a:t>
            </a:r>
            <a:endParaRPr lang="de-CH" altLang="fr-FR" sz="2000" dirty="0" smtClean="0">
              <a:latin typeface="Arial" charset="0"/>
              <a:cs typeface="Arial" charset="0"/>
            </a:endParaRPr>
          </a:p>
          <a:p>
            <a:pPr>
              <a:defRPr/>
            </a:pPr>
            <a:r>
              <a:rPr lang="en-GB" altLang="fr-FR" sz="2000" dirty="0" smtClean="0">
                <a:latin typeface="Arial" charset="0"/>
                <a:cs typeface="Arial" charset="0"/>
              </a:rPr>
              <a:t>In B2C, companies make considerable efforts through supplementary voluntary information on packaging, the label or in direct communication with consumers.</a:t>
            </a:r>
          </a:p>
          <a:p>
            <a:pPr>
              <a:defRPr/>
            </a:pPr>
            <a:r>
              <a:rPr lang="en-GB" altLang="fr-FR" sz="2000" dirty="0" smtClean="0">
                <a:latin typeface="Arial" charset="0"/>
                <a:cs typeface="Arial" charset="0"/>
              </a:rPr>
              <a:t>Stakeholder workshops, internal communication channels, website and also </a:t>
            </a:r>
            <a:r>
              <a:rPr lang="en-GB" altLang="fr-FR" sz="2000" dirty="0" err="1" smtClean="0">
                <a:latin typeface="Arial" charset="0"/>
                <a:cs typeface="Arial" charset="0"/>
              </a:rPr>
              <a:t>sustainablity</a:t>
            </a:r>
            <a:r>
              <a:rPr lang="en-GB" altLang="fr-FR" sz="2000" dirty="0" smtClean="0">
                <a:latin typeface="Arial" charset="0"/>
                <a:cs typeface="Arial" charset="0"/>
              </a:rPr>
              <a:t> reports. </a:t>
            </a: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8</a:t>
            </a:fld>
            <a:endParaRPr lang="fr-FR" dirty="0"/>
          </a:p>
        </p:txBody>
      </p:sp>
    </p:spTree>
    <p:extLst>
      <p:ext uri="{BB962C8B-B14F-4D97-AF65-F5344CB8AC3E}">
        <p14:creationId xmlns:p14="http://schemas.microsoft.com/office/powerpoint/2010/main" val="4272785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Espace réservé du contenu 2"/>
          <p:cNvSpPr>
            <a:spLocks noGrp="1"/>
          </p:cNvSpPr>
          <p:nvPr>
            <p:ph idx="1"/>
          </p:nvPr>
        </p:nvSpPr>
        <p:spPr>
          <a:xfrm>
            <a:off x="539552" y="1556792"/>
            <a:ext cx="7993063" cy="3722688"/>
          </a:xfrm>
        </p:spPr>
        <p:txBody>
          <a:bodyPr>
            <a:normAutofit fontScale="92500" lnSpcReduction="20000"/>
          </a:bodyPr>
          <a:lstStyle/>
          <a:p>
            <a:pPr marL="0" indent="0">
              <a:buFontTx/>
              <a:buNone/>
              <a:defRPr/>
            </a:pPr>
            <a:r>
              <a:rPr lang="en-US" altLang="fr-FR" sz="2400" b="1" dirty="0" err="1" smtClean="0">
                <a:solidFill>
                  <a:schemeClr val="accent2"/>
                </a:solidFill>
                <a:latin typeface="Arial" charset="0"/>
                <a:cs typeface="Arial" charset="0"/>
              </a:rPr>
              <a:t>What or who is GRI?</a:t>
            </a:r>
          </a:p>
          <a:p>
            <a:pPr>
              <a:spcBef>
                <a:spcPts val="600"/>
              </a:spcBef>
              <a:spcAft>
                <a:spcPts val="600"/>
              </a:spcAft>
              <a:buClr>
                <a:srgbClr val="013A79"/>
              </a:buClr>
              <a:buSzPct val="110000"/>
              <a:defRPr/>
            </a:pPr>
            <a:r>
              <a:rPr lang="en-GB" sz="2000" dirty="0">
                <a:latin typeface="Arial" pitchFamily="34" charset="0"/>
                <a:cs typeface="Arial" pitchFamily="34" charset="0"/>
              </a:rPr>
              <a:t>GRI is an independent multi-stakeholder initiative which has developed guidelines for sustainability reporting (First version of the Guidelines in  2000, G2 in 2002, G3 in 2006, G4 in 2013). </a:t>
            </a:r>
          </a:p>
          <a:p>
            <a:pPr>
              <a:spcBef>
                <a:spcPts val="600"/>
              </a:spcBef>
              <a:spcAft>
                <a:spcPts val="600"/>
              </a:spcAft>
              <a:buClr>
                <a:srgbClr val="013A79"/>
              </a:buClr>
              <a:buSzPct val="110000"/>
              <a:defRPr/>
            </a:pPr>
            <a:r>
              <a:rPr lang="en-GB" sz="2000" dirty="0">
                <a:latin typeface="Arial" pitchFamily="34" charset="0"/>
                <a:cs typeface="Arial" pitchFamily="34" charset="0"/>
              </a:rPr>
              <a:t>The GRI guidelines set out reporting principles as well as specific content for the sustainability report.</a:t>
            </a:r>
            <a:endParaRPr lang="en-US" sz="2000" dirty="0">
              <a:latin typeface="Arial" pitchFamily="34" charset="0"/>
              <a:cs typeface="Arial" pitchFamily="34" charset="0"/>
            </a:endParaRPr>
          </a:p>
          <a:p>
            <a:pPr>
              <a:spcBef>
                <a:spcPts val="600"/>
              </a:spcBef>
              <a:spcAft>
                <a:spcPts val="600"/>
              </a:spcAft>
              <a:buClr>
                <a:srgbClr val="013A79"/>
              </a:buClr>
              <a:buSzPct val="110000"/>
              <a:defRPr/>
            </a:pPr>
            <a:r>
              <a:rPr lang="en-GB" sz="2000" dirty="0" smtClean="0">
                <a:latin typeface="Arial" pitchFamily="34" charset="0"/>
                <a:cs typeface="Arial" pitchFamily="34" charset="0"/>
              </a:rPr>
              <a:t>GRI originally started by CERES (Coalition for Environmentally Responsible Economies) and UNEP (United Nations Environment Programme). Founded in Boston it is based in Amsterdam since 2002.</a:t>
            </a:r>
          </a:p>
          <a:p>
            <a:pPr>
              <a:spcBef>
                <a:spcPts val="600"/>
              </a:spcBef>
              <a:spcAft>
                <a:spcPts val="600"/>
              </a:spcAft>
              <a:buClr>
                <a:srgbClr val="013A79"/>
              </a:buClr>
              <a:buSzPct val="110000"/>
              <a:defRPr/>
            </a:pPr>
            <a:r>
              <a:rPr lang="en-GB" sz="2000" dirty="0" smtClean="0">
                <a:latin typeface="Arial" pitchFamily="34" charset="0"/>
                <a:cs typeface="Arial" pitchFamily="34" charset="0"/>
              </a:rPr>
              <a:t>For 2012 there were 2932 Sustainability Reports that used or referenced GRI listed in the GRI database. </a:t>
            </a:r>
          </a:p>
        </p:txBody>
      </p:sp>
      <p:sp>
        <p:nvSpPr>
          <p:cNvPr id="3075" name="Espace réservé du numéro de diapositive 2"/>
          <p:cNvSpPr>
            <a:spLocks noGrp="1"/>
          </p:cNvSpPr>
          <p:nvPr>
            <p:ph type="sldNum" sz="quarter" idx="12"/>
          </p:nvPr>
        </p:nvSpPr>
        <p:spPr/>
        <p:txBody>
          <a:bodyPr/>
          <a:lstStyle/>
          <a:p>
            <a:pPr>
              <a:defRPr/>
            </a:pPr>
            <a:fld id="{1C92F8C5-70DE-4038-93F7-C530E615CF9B}" type="slidenum">
              <a:rPr lang="fr-FR" sz="1100" smtClean="0"/>
              <a:pPr>
                <a:defRPr/>
              </a:pPr>
              <a:t>9</a:t>
            </a:fld>
            <a:endParaRPr lang="fr-FR" sz="1100" smtClean="0"/>
          </a:p>
        </p:txBody>
      </p:sp>
    </p:spTree>
    <p:extLst>
      <p:ext uri="{BB962C8B-B14F-4D97-AF65-F5344CB8AC3E}">
        <p14:creationId xmlns:p14="http://schemas.microsoft.com/office/powerpoint/2010/main" val="26210096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1118</Words>
  <Application>Microsoft Office PowerPoint</Application>
  <PresentationFormat>Ekran Gösterisi (4:3)</PresentationFormat>
  <Paragraphs>172</Paragraphs>
  <Slides>14</Slides>
  <Notes>2</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Global Reporting Initiative (GRI)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12</cp:revision>
  <cp:lastPrinted>2013-04-03T11:35:20Z</cp:lastPrinted>
  <dcterms:created xsi:type="dcterms:W3CDTF">2013-03-18T14:58:09Z</dcterms:created>
  <dcterms:modified xsi:type="dcterms:W3CDTF">2014-06-10T13:37:06Z</dcterms:modified>
</cp:coreProperties>
</file>