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apak" id="{667269DC-F4F7-40AD-8EB3-21C1BE41DC0A}">
          <p14:sldIdLst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</p14:sldIdLst>
        </p14:section>
        <p14:section name="İç Sayfalar" id="{5504F093-0396-424B-BE03-C2A1047ABF4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6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BB100-9A24-4198-BFEF-04967745509D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73D88-2173-4D75-A1A8-BFE46E0C9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04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793750" y="2038599"/>
            <a:ext cx="7772400" cy="4176464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GB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Global Compact</a:t>
            </a:r>
            <a:r>
              <a:rPr lang="en-GB" altLang="fr-FR" sz="3600" b="1" dirty="0">
                <a:solidFill>
                  <a:srgbClr val="FF0000"/>
                </a:solidFill>
                <a:latin typeface="Arial" charset="0"/>
                <a:cs typeface="Arial" charset="0"/>
              </a:rPr>
              <a:t/>
            </a:r>
            <a:br>
              <a:rPr lang="en-GB" altLang="fr-FR" sz="3600" b="1" dirty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GB" altLang="fr-FR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/>
            </a:r>
            <a:br>
              <a:rPr lang="en-GB" altLang="fr-FR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GB" altLang="fr-FR" sz="3600" b="1" dirty="0">
                <a:solidFill>
                  <a:srgbClr val="FF0000"/>
                </a:solidFill>
                <a:latin typeface="Arial" charset="0"/>
                <a:cs typeface="Arial" charset="0"/>
              </a:rPr>
              <a:t/>
            </a:r>
            <a:br>
              <a:rPr lang="en-GB" altLang="fr-FR" sz="3600" b="1" dirty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GB" altLang="fr-FR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/>
            </a:r>
            <a:br>
              <a:rPr lang="en-GB" altLang="fr-FR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endParaRPr lang="fr-FR" sz="18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971550" y="4953000"/>
            <a:ext cx="7416800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fr-FR" sz="2200" dirty="0">
                <a:latin typeface="Arial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764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484784"/>
            <a:ext cx="7772400" cy="43204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What </a:t>
            </a:r>
            <a:r>
              <a:rPr lang="en-US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is the UN Global Compact?</a:t>
            </a:r>
            <a:endParaRPr lang="en-GB" sz="20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GB" sz="1000" dirty="0" smtClean="0">
              <a:latin typeface="Arial" charset="0"/>
              <a:cs typeface="Arial" charset="0"/>
            </a:endParaRPr>
          </a:p>
          <a:p>
            <a:r>
              <a:rPr lang="en-US" sz="2000" dirty="0">
                <a:latin typeface="Arial" charset="0"/>
                <a:cs typeface="Arial" charset="0"/>
              </a:rPr>
              <a:t>T</a:t>
            </a:r>
            <a:r>
              <a:rPr lang="en-US" sz="2000" dirty="0" smtClean="0">
                <a:latin typeface="Arial" charset="0"/>
                <a:cs typeface="Arial" charset="0"/>
              </a:rPr>
              <a:t>he </a:t>
            </a:r>
            <a:r>
              <a:rPr lang="en-US" sz="2000" dirty="0">
                <a:latin typeface="Arial" charset="0"/>
                <a:cs typeface="Arial" charset="0"/>
              </a:rPr>
              <a:t>Global Compact describes itself as the largest voluntary corporate sustainability initiative in the </a:t>
            </a:r>
            <a:r>
              <a:rPr lang="en-US" sz="2000" dirty="0" smtClean="0">
                <a:latin typeface="Arial" charset="0"/>
                <a:cs typeface="Arial" charset="0"/>
              </a:rPr>
              <a:t>world.</a:t>
            </a:r>
          </a:p>
          <a:p>
            <a:pPr marL="0" indent="0">
              <a:buNone/>
            </a:pPr>
            <a:endParaRPr lang="en-US" sz="1000" dirty="0" smtClean="0">
              <a:latin typeface="Arial" charset="0"/>
              <a:cs typeface="Arial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Has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its origins in a speech by the then UN Secretary-General Kofi Annan at the 1999 World Economic Forum in Davos, where he called on the business community to join with the UN in helping to put a human face on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globalisation.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10 principles on Human Rights, Labour Standards, Environment, Corruption </a:t>
            </a:r>
          </a:p>
          <a:p>
            <a:pPr marL="0" indent="0">
              <a:buNone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More than 10,000 participants, including over 7,000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businesses,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 145 countries around the world. </a:t>
            </a:r>
          </a:p>
          <a:p>
            <a:pPr marL="0" indent="0">
              <a:buNone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Global Compact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office in New York has a budget of US $ 9 million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/>
          </a:p>
          <a:p>
            <a:endParaRPr lang="en-US" sz="2000" dirty="0" smtClean="0">
              <a:latin typeface="Arial" charset="0"/>
              <a:cs typeface="Arial" charset="0"/>
            </a:endParaRPr>
          </a:p>
          <a:p>
            <a:endParaRPr lang="de-CH" altLang="fr-FR" sz="2000" dirty="0">
              <a:latin typeface="Arial" charset="0"/>
              <a:cs typeface="Arial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148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683568" y="1340768"/>
            <a:ext cx="7772400" cy="40957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The Ten Principles of the UN Global Compact</a:t>
            </a:r>
            <a:endParaRPr lang="en-GB" sz="20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US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Human rights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and respect the protection of internationally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proclaimed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human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rights within their sphere of influence, and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Make sure that they are not complicit in human rights abuses.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relations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Uphold freedom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of association and the effective recognition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right to collective bargaining, and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encourage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elimination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of all forms of forced and compulsory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effective elimination of child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and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elimination of discrimination in respect of employment and occupation.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Environment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upport for a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precautionary approach to environmental challenges,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Undertake initiatives to promote greater environmental responsibility, and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Encourage development and diffusion of environmentally friendly technologies.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Combatting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Corruption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Businesses should work against all forms of corruption, including extortion and bribery. 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9408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Inhaltsplatzhalter 2"/>
          <p:cNvSpPr>
            <a:spLocks noGrp="1"/>
          </p:cNvSpPr>
          <p:nvPr>
            <p:ph idx="1"/>
          </p:nvPr>
        </p:nvSpPr>
        <p:spPr>
          <a:xfrm>
            <a:off x="684213" y="1412875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What is the UN Global </a:t>
            </a:r>
            <a:r>
              <a:rPr lang="en-US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Compact not?</a:t>
            </a:r>
            <a:endParaRPr lang="en-GB" sz="20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US" sz="1000" dirty="0" smtClean="0">
              <a:latin typeface="Arial" charset="0"/>
              <a:cs typeface="Arial" charset="0"/>
            </a:endParaRPr>
          </a:p>
          <a:p>
            <a:r>
              <a:rPr lang="en-US" sz="2000" dirty="0" smtClean="0">
                <a:latin typeface="Arial" charset="0"/>
                <a:cs typeface="Arial" charset="0"/>
              </a:rPr>
              <a:t>The </a:t>
            </a:r>
            <a:r>
              <a:rPr lang="en-US" sz="2000" dirty="0">
                <a:latin typeface="Arial" charset="0"/>
                <a:cs typeface="Arial" charset="0"/>
              </a:rPr>
              <a:t>Global Compact is neither a legal instrument, nor a code of conduct. </a:t>
            </a:r>
          </a:p>
          <a:p>
            <a:pPr marL="0" indent="0">
              <a:buNone/>
            </a:pPr>
            <a:endParaRPr lang="en-US" sz="1000" dirty="0">
              <a:latin typeface="Arial" charset="0"/>
              <a:cs typeface="Arial" charset="0"/>
            </a:endParaRPr>
          </a:p>
          <a:p>
            <a:r>
              <a:rPr lang="en-US" sz="2000" dirty="0">
                <a:latin typeface="Arial" charset="0"/>
                <a:cs typeface="Arial" charset="0"/>
              </a:rPr>
              <a:t>The Global Compact is also not a prescriptive instrument linked with external monitoring or auditing of company efforts. </a:t>
            </a:r>
            <a:endParaRPr lang="en-US" sz="2000" dirty="0" smtClean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US" sz="1000" dirty="0" smtClean="0">
              <a:latin typeface="Arial" charset="0"/>
              <a:cs typeface="Arial" charset="0"/>
            </a:endParaRPr>
          </a:p>
          <a:p>
            <a:r>
              <a:rPr lang="en-US" sz="2000" dirty="0" smtClean="0">
                <a:latin typeface="Arial" charset="0"/>
                <a:cs typeface="Arial" charset="0"/>
              </a:rPr>
              <a:t>Instead, the Global Compact creates </a:t>
            </a:r>
            <a:r>
              <a:rPr lang="en-US" sz="2000" dirty="0">
                <a:latin typeface="Arial" charset="0"/>
                <a:cs typeface="Arial" charset="0"/>
              </a:rPr>
              <a:t>a forum for learning and sharing experiences in the promotion of the ten principles. </a:t>
            </a:r>
            <a:endParaRPr lang="en-GB" sz="2000" dirty="0">
              <a:latin typeface="Arial" charset="0"/>
              <a:cs typeface="Arial" charset="0"/>
            </a:endParaRPr>
          </a:p>
          <a:p>
            <a:endParaRPr lang="de-CH" altLang="fr-FR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A52767-9341-408A-9534-764E9FB1B18B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097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412776"/>
            <a:ext cx="7772400" cy="4114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What Commitments are required of Global Compact Signatories? </a:t>
            </a:r>
            <a:endParaRPr lang="en-US" sz="2000" b="1" dirty="0" smtClean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GB" sz="10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lvl="0"/>
            <a:r>
              <a:rPr lang="en-US" sz="2000" dirty="0" smtClean="0">
                <a:latin typeface="Arial" charset="0"/>
                <a:cs typeface="Arial" charset="0"/>
              </a:rPr>
              <a:t>to </a:t>
            </a:r>
            <a:r>
              <a:rPr lang="en-US" sz="2000" dirty="0">
                <a:latin typeface="Arial" charset="0"/>
                <a:cs typeface="Arial" charset="0"/>
              </a:rPr>
              <a:t>make the ten principles part of their business strategies and day-to-day operations</a:t>
            </a:r>
            <a:r>
              <a:rPr lang="en-US" sz="2000" dirty="0" smtClean="0">
                <a:latin typeface="Arial" charset="0"/>
                <a:cs typeface="Arial" charset="0"/>
              </a:rPr>
              <a:t>;</a:t>
            </a:r>
          </a:p>
          <a:p>
            <a:pPr marL="0" lvl="0" indent="0">
              <a:buNone/>
            </a:pPr>
            <a:endParaRPr lang="en-GB" sz="1000" dirty="0">
              <a:latin typeface="Arial" charset="0"/>
              <a:cs typeface="Arial" charset="0"/>
            </a:endParaRPr>
          </a:p>
          <a:p>
            <a:pPr lvl="0"/>
            <a:r>
              <a:rPr lang="en-US" sz="2000" dirty="0">
                <a:latin typeface="Arial" charset="0"/>
                <a:cs typeface="Arial" charset="0"/>
              </a:rPr>
              <a:t>to issue an annual Communication on Progress (COP), a public disclosure to stakeholders (investors, consumers, civil society, governments, etc.) on progress made in implementing the ten principles, and in supporting broader UN development goals</a:t>
            </a:r>
            <a:r>
              <a:rPr lang="en-US" sz="2000" dirty="0" smtClean="0">
                <a:latin typeface="Arial" charset="0"/>
                <a:cs typeface="Arial" charset="0"/>
              </a:rPr>
              <a:t>;</a:t>
            </a:r>
          </a:p>
          <a:p>
            <a:pPr marL="0" lvl="0" indent="0">
              <a:buNone/>
            </a:pPr>
            <a:endParaRPr lang="en-GB" sz="1000" dirty="0">
              <a:latin typeface="Arial" charset="0"/>
              <a:cs typeface="Arial" charset="0"/>
            </a:endParaRPr>
          </a:p>
          <a:p>
            <a:pPr lvl="0"/>
            <a:r>
              <a:rPr lang="en-US" sz="2000" dirty="0">
                <a:latin typeface="Arial" charset="0"/>
                <a:cs typeface="Arial" charset="0"/>
              </a:rPr>
              <a:t>to advocate for the Global Compact</a:t>
            </a:r>
            <a:r>
              <a:rPr lang="en-US" sz="2000" dirty="0" smtClean="0">
                <a:latin typeface="Arial" charset="0"/>
                <a:cs typeface="Arial" charset="0"/>
              </a:rPr>
              <a:t>.</a:t>
            </a:r>
          </a:p>
          <a:p>
            <a:pPr marL="0" lvl="0" indent="0">
              <a:buNone/>
            </a:pPr>
            <a:endParaRPr lang="en-GB" sz="1000" dirty="0">
              <a:latin typeface="Arial" charset="0"/>
              <a:cs typeface="Arial" charset="0"/>
            </a:endParaRPr>
          </a:p>
          <a:p>
            <a:r>
              <a:rPr lang="en-US" sz="2000" dirty="0" smtClean="0">
                <a:latin typeface="Arial" charset="0"/>
                <a:cs typeface="Arial" charset="0"/>
              </a:rPr>
              <a:t>There is </a:t>
            </a:r>
            <a:r>
              <a:rPr lang="en-US" sz="2000" dirty="0">
                <a:latin typeface="Arial" charset="0"/>
                <a:cs typeface="Arial" charset="0"/>
              </a:rPr>
              <a:t>also the expectation that signatory companies contribute to the financing of the Global Compact Office and the regional and local network activities. </a:t>
            </a:r>
            <a:endParaRPr lang="de-CH" dirty="0" smtClean="0"/>
          </a:p>
          <a:p>
            <a:pPr>
              <a:defRPr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45E29F-65B2-46D6-A94B-71F9C87379DA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725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Inhaltsplatzhalter 2"/>
          <p:cNvSpPr>
            <a:spLocks noGrp="1"/>
          </p:cNvSpPr>
          <p:nvPr>
            <p:ph idx="1"/>
          </p:nvPr>
        </p:nvSpPr>
        <p:spPr>
          <a:xfrm>
            <a:off x="611560" y="1412776"/>
            <a:ext cx="7772400" cy="40957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altLang="fr-FR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What happens </a:t>
            </a:r>
            <a:r>
              <a:rPr lang="en-GB" altLang="fr-FR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if GC </a:t>
            </a:r>
            <a:r>
              <a:rPr lang="en-GB" altLang="fr-FR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members </a:t>
            </a:r>
            <a:r>
              <a:rPr lang="en-GB" altLang="fr-FR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fail in their commitment?</a:t>
            </a:r>
            <a:endParaRPr lang="en-GB" altLang="fr-FR" sz="20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GB" altLang="fr-FR" sz="1000" dirty="0">
              <a:latin typeface="Arial" charset="0"/>
              <a:cs typeface="Arial" charset="0"/>
            </a:endParaRPr>
          </a:p>
          <a:p>
            <a:r>
              <a:rPr lang="en-US" sz="2000" dirty="0">
                <a:latin typeface="Arial" charset="0"/>
                <a:cs typeface="Arial" charset="0"/>
              </a:rPr>
              <a:t>If a member fails to communicate its progress by the deadline, it will be listed on the Global Compact website as "non-communicating". If a further year passes without the submission of a COP, the company will be expelled. </a:t>
            </a:r>
            <a:endParaRPr lang="en-US" sz="2000" dirty="0" smtClean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US" sz="1000" dirty="0">
              <a:latin typeface="Arial" charset="0"/>
              <a:cs typeface="Arial" charset="0"/>
            </a:endParaRPr>
          </a:p>
          <a:p>
            <a:r>
              <a:rPr lang="en-US" sz="2000" dirty="0">
                <a:latin typeface="Arial" charset="0"/>
                <a:cs typeface="Arial" charset="0"/>
              </a:rPr>
              <a:t>The Global Compact reserves the right to publish the names of companies that have been expelled for failure to communicate </a:t>
            </a:r>
            <a:r>
              <a:rPr lang="en-US" sz="2000" dirty="0" smtClean="0">
                <a:latin typeface="Arial" charset="0"/>
                <a:cs typeface="Arial" charset="0"/>
              </a:rPr>
              <a:t>progress.</a:t>
            </a:r>
          </a:p>
          <a:p>
            <a:pPr marL="0" indent="0">
              <a:buNone/>
            </a:pPr>
            <a:endParaRPr lang="en-US" sz="1000" dirty="0" smtClean="0">
              <a:latin typeface="Arial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fr-FR" sz="2000" b="1" u="sng" dirty="0">
                <a:latin typeface="Arial" charset="0"/>
                <a:cs typeface="Arial" charset="0"/>
              </a:rPr>
              <a:t>Thus, </a:t>
            </a:r>
            <a:r>
              <a:rPr lang="en-US" sz="2000" b="1" u="sng" dirty="0">
                <a:latin typeface="Arial" charset="0"/>
                <a:cs typeface="Arial" charset="0"/>
              </a:rPr>
              <a:t>before signing up, a company should be aware of the long-term </a:t>
            </a:r>
            <a:r>
              <a:rPr lang="en-US" sz="2000" b="1" u="sng" dirty="0" smtClean="0">
                <a:latin typeface="Arial" charset="0"/>
                <a:cs typeface="Arial" charset="0"/>
              </a:rPr>
              <a:t>commitments </a:t>
            </a:r>
            <a:r>
              <a:rPr lang="en-US" sz="2000" b="1" u="sng" dirty="0">
                <a:latin typeface="Arial" charset="0"/>
                <a:cs typeface="Arial" charset="0"/>
              </a:rPr>
              <a:t>involved. </a:t>
            </a:r>
            <a:endParaRPr lang="en-US" sz="2000" b="1" u="sng" dirty="0" smtClean="0">
              <a:latin typeface="Arial" charset="0"/>
              <a:cs typeface="Arial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u="sng" dirty="0" smtClean="0">
                <a:latin typeface="Arial" charset="0"/>
                <a:cs typeface="Arial" charset="0"/>
              </a:rPr>
              <a:t>Companies might want to consider to work with the Global Compact principles, without becoming directly an official member of the </a:t>
            </a:r>
            <a:r>
              <a:rPr lang="en-US" sz="2000" b="1" u="sng" smtClean="0">
                <a:latin typeface="Arial" charset="0"/>
                <a:cs typeface="Arial" charset="0"/>
              </a:rPr>
              <a:t>Global Compact.</a:t>
            </a:r>
            <a:endParaRPr lang="en-GB" sz="2000" b="1" u="sng" dirty="0">
              <a:latin typeface="Arial" charset="0"/>
              <a:cs typeface="Arial" charset="0"/>
            </a:endParaRPr>
          </a:p>
          <a:p>
            <a:endParaRPr lang="de-CH" altLang="fr-FR" sz="2000" dirty="0" smtClean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de-CH" altLang="fr-FR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3EA75-5D32-4C9E-ABC8-87AC7B055DF4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333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12776"/>
            <a:ext cx="7772400" cy="40957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Why is the Global Compact relevant for business</a:t>
            </a:r>
            <a:r>
              <a:rPr lang="en-US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?</a:t>
            </a:r>
          </a:p>
          <a:p>
            <a:pPr marL="0" indent="0">
              <a:buNone/>
            </a:pPr>
            <a:endParaRPr lang="en-GB" sz="10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Global Compact is one of many useful tools and frameworks for guiding responsible business.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here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is growing stakeholder expectation that companies adhere to the principles of the Global Compact, and in 2011 the EU Commission issued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Communication on CSR, inviting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large European enterprises to make a commitment by 2014 to take account of the principles when developing their approaches to CSR.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Global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Compact offers through its multiple working groups and regional and local networks a comprehensive structure to promote peer learning.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9712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12776"/>
            <a:ext cx="7772400" cy="40957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Global Compact </a:t>
            </a:r>
            <a:r>
              <a:rPr lang="en-GB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issues</a:t>
            </a:r>
          </a:p>
          <a:p>
            <a:pPr marL="0" indent="0">
              <a:buNone/>
            </a:pPr>
            <a:endParaRPr lang="en-GB" sz="8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>
              <a:spcBef>
                <a:spcPts val="0"/>
              </a:spcBef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Loss of focus: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Global Compact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has moved away from focusing on the principles and engaging through the responsible UN agencies, to being a multi-stakeholder, open-based platform covering a range of issues as for instance the engagement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 the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Sustainable Development Goals (SDG) debate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Stronger formalisation: Reporting requirements.</a:t>
            </a:r>
          </a:p>
          <a:p>
            <a:pPr marL="0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Lack of Governance: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many governance bodies, such as GC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Leaders Summit, Local Networks, Local Networks Forum, GC Board, GC Donor Group, but no clear governance. </a:t>
            </a:r>
          </a:p>
          <a:p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Efforts to establish Local GC Networks as the recognized national business voice, instead of national Employers and business federations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42188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738</Words>
  <Application>Microsoft Office PowerPoint</Application>
  <PresentationFormat>Ekran Gösterisi (4:3)</PresentationFormat>
  <Paragraphs>80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Global Compact 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SHNWEBPC</dc:creator>
  <cp:lastModifiedBy>Hp</cp:lastModifiedBy>
  <cp:revision>11</cp:revision>
  <cp:lastPrinted>2013-04-03T11:35:20Z</cp:lastPrinted>
  <dcterms:created xsi:type="dcterms:W3CDTF">2013-03-18T14:58:09Z</dcterms:created>
  <dcterms:modified xsi:type="dcterms:W3CDTF">2014-06-10T13:36:53Z</dcterms:modified>
</cp:coreProperties>
</file>