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Kapak" id="{667269DC-F4F7-40AD-8EB3-21C1BE41DC0A}">
          <p14:sldIdLst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</p14:sldIdLst>
        </p14:section>
        <p14:section name="İç Sayfalar" id="{5504F093-0396-424B-BE03-C2A1047ABF4F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96" y="-7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6BB100-9A24-4198-BFEF-04967745509D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A73D88-2173-4D75-A1A8-BFE46E0C9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3046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3568" y="1772816"/>
            <a:ext cx="7772400" cy="4176464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150000"/>
              </a:lnSpc>
            </a:pPr>
            <a:r>
              <a:rPr lang="en-US" altLang="fr-FR" sz="3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/>
            </a:r>
            <a:br>
              <a:rPr lang="en-US" altLang="fr-FR" sz="3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</a:br>
            <a:r>
              <a:rPr lang="en-GB" sz="3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Main </a:t>
            </a:r>
            <a:r>
              <a:rPr lang="en-GB" sz="3600" b="1" dirty="0">
                <a:solidFill>
                  <a:schemeClr val="accent2"/>
                </a:solidFill>
                <a:latin typeface="Arial" charset="0"/>
                <a:cs typeface="Arial" charset="0"/>
              </a:rPr>
              <a:t>Outcomes of </a:t>
            </a:r>
            <a:r>
              <a:rPr lang="en-GB" sz="3600" b="1" dirty="0" err="1" smtClean="0">
                <a:solidFill>
                  <a:schemeClr val="accent2"/>
                </a:solidFill>
                <a:latin typeface="Arial" charset="0"/>
                <a:cs typeface="Arial" charset="0"/>
              </a:rPr>
              <a:t>CSRforAll</a:t>
            </a:r>
            <a:r>
              <a:rPr lang="en-GB" sz="3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 / IOE CSR Best </a:t>
            </a:r>
            <a:r>
              <a:rPr lang="en-GB" sz="3600" b="1" dirty="0">
                <a:solidFill>
                  <a:schemeClr val="accent2"/>
                </a:solidFill>
                <a:latin typeface="Arial" charset="0"/>
                <a:cs typeface="Arial" charset="0"/>
              </a:rPr>
              <a:t>P</a:t>
            </a:r>
            <a:r>
              <a:rPr lang="en-GB" sz="3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ractice </a:t>
            </a:r>
            <a:r>
              <a:rPr lang="en-GB" sz="3600" b="1" dirty="0">
                <a:solidFill>
                  <a:schemeClr val="accent2"/>
                </a:solidFill>
                <a:latin typeface="Arial" charset="0"/>
                <a:cs typeface="Arial" charset="0"/>
              </a:rPr>
              <a:t>C</a:t>
            </a:r>
            <a:r>
              <a:rPr lang="en-GB" sz="3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ollection</a:t>
            </a:r>
            <a:r>
              <a:rPr lang="en-US" altLang="fr-FR" sz="3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 </a:t>
            </a:r>
            <a:br>
              <a:rPr lang="en-US" altLang="fr-FR" sz="3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</a:br>
            <a:r>
              <a:rPr lang="en-US" altLang="fr-FR" sz="3600" b="1" dirty="0">
                <a:solidFill>
                  <a:schemeClr val="accent2"/>
                </a:solidFill>
                <a:latin typeface="Arial" charset="0"/>
                <a:cs typeface="Arial" charset="0"/>
              </a:rPr>
              <a:t/>
            </a:r>
            <a:br>
              <a:rPr lang="en-US" altLang="fr-FR" sz="3600" b="1" dirty="0">
                <a:solidFill>
                  <a:schemeClr val="accent2"/>
                </a:solidFill>
                <a:latin typeface="Arial" charset="0"/>
                <a:cs typeface="Arial" charset="0"/>
              </a:rPr>
            </a:br>
            <a:r>
              <a:rPr lang="en-US" altLang="fr-FR" sz="3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/>
            </a:r>
            <a:br>
              <a:rPr lang="en-US" altLang="fr-FR" sz="3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</a:br>
            <a:r>
              <a:rPr lang="en-US" altLang="fr-FR" sz="3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/>
            </a:r>
            <a:br>
              <a:rPr lang="en-US" altLang="fr-FR" sz="3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</a:br>
            <a:endParaRPr lang="fr-FR" sz="2400" b="1" dirty="0" smtClean="0">
              <a:solidFill>
                <a:srgbClr val="013A79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971550" y="4953000"/>
            <a:ext cx="7416800" cy="1262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endParaRPr lang="de-CH" altLang="fr-FR" sz="2200" dirty="0" smtClean="0">
              <a:latin typeface="Arial" charset="0"/>
            </a:endParaRPr>
          </a:p>
          <a:p>
            <a:pPr>
              <a:buFontTx/>
              <a:buNone/>
            </a:pPr>
            <a:r>
              <a:rPr lang="en-GB" altLang="fr-FR" sz="2200" dirty="0">
                <a:latin typeface="Arial" charset="0"/>
              </a:rPr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1919909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3568" y="1412776"/>
            <a:ext cx="7772400" cy="4320480"/>
          </a:xfrm>
        </p:spPr>
        <p:txBody>
          <a:bodyPr>
            <a:normAutofit fontScale="92500" lnSpcReduction="20000"/>
          </a:bodyPr>
          <a:lstStyle/>
          <a:p>
            <a:pPr>
              <a:buFontTx/>
              <a:buNone/>
            </a:pPr>
            <a:r>
              <a:rPr lang="de-CH" altLang="fr-FR" sz="20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Context </a:t>
            </a:r>
          </a:p>
          <a:p>
            <a:pPr>
              <a:buNone/>
            </a:pPr>
            <a:endParaRPr lang="de-CH" altLang="fr-FR" sz="800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GB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As part of </a:t>
            </a:r>
            <a:r>
              <a:rPr lang="en-GB" altLang="de-DE" sz="2000" u="sng" dirty="0">
                <a:latin typeface="Arial" panose="020B0604020202020204" pitchFamily="34" charset="0"/>
                <a:cs typeface="Arial" panose="020B0604020202020204" pitchFamily="34" charset="0"/>
              </a:rPr>
              <a:t>“CSR for ALL”</a:t>
            </a:r>
            <a:r>
              <a:rPr lang="en-GB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, an EU-funded project to enhance capacity and build CSR awareness, the IOE has been compiling best practices from companies engaging in CSR. </a:t>
            </a:r>
            <a:br>
              <a:rPr lang="en-GB" altLang="de-DE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CH" alt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 background is that in national CSR-surveys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Croatia, Macedonia, Montenegro, Romania and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Turkey (which were conducted within the </a:t>
            </a:r>
            <a:r>
              <a:rPr lang="en-GB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CSRforAll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project) many companies stated as major challenge to engage in CSR the uncertainty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over what a comprehensive CSR policy looks like, or what it should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contain.</a:t>
            </a:r>
          </a:p>
          <a:p>
            <a:pPr marL="0" indent="0">
              <a:buNone/>
            </a:pP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 aim of the best practice compilation is therefore to </a:t>
            </a:r>
            <a:r>
              <a:rPr lang="en-GB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inspire other companies to set up best-in-class CSR programmes and </a:t>
            </a:r>
            <a:r>
              <a:rPr lang="en-GB" alt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initiatives and to enable them to learn from the experiences from peers.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endParaRPr lang="de-CH" alt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altLang="fr-FR" sz="2400" dirty="0" smtClean="0">
              <a:latin typeface="Arial" charset="0"/>
              <a:cs typeface="Arial" charset="0"/>
            </a:endParaRPr>
          </a:p>
          <a:p>
            <a:pPr>
              <a:buFontTx/>
              <a:buNone/>
            </a:pPr>
            <a:r>
              <a:rPr lang="en-GB" altLang="fr-FR" sz="2000" dirty="0" smtClean="0"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B5DD0-3E2D-4BB3-9236-2D3BA3B3CBC1}" type="slidenum">
              <a:rPr lang="fr-FR" smtClean="0"/>
              <a:pPr>
                <a:defRPr/>
              </a:pPr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9833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340768"/>
            <a:ext cx="7772400" cy="4095750"/>
          </a:xfrm>
        </p:spPr>
        <p:txBody>
          <a:bodyPr>
            <a:normAutofit fontScale="92500" lnSpcReduction="20000"/>
          </a:bodyPr>
          <a:lstStyle/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 call for best practice was sent to all project-partner organisations as well as to all 150 IOE member federations around the globe.</a:t>
            </a:r>
          </a:p>
          <a:p>
            <a:pPr marL="0" indent="0">
              <a:buNone/>
            </a:pP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clear structure was given to participant with key questions, as for instance: </a:t>
            </a:r>
          </a:p>
          <a:p>
            <a:pPr lvl="1"/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short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description of the CSR project </a:t>
            </a:r>
          </a:p>
          <a:p>
            <a:pPr lvl="1"/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objective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, desired outcomes and impact of the project </a:t>
            </a:r>
          </a:p>
          <a:p>
            <a:pPr lvl="1"/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project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stakeholders (internal and external) </a:t>
            </a:r>
          </a:p>
          <a:p>
            <a:pPr lvl="1"/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geographical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scope of the project </a:t>
            </a:r>
          </a:p>
          <a:p>
            <a:pPr lvl="1"/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What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qualifies this project as best practice? </a:t>
            </a:r>
          </a:p>
          <a:p>
            <a:pPr lvl="1"/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What were the key success factors of the project? </a:t>
            </a:r>
          </a:p>
          <a:p>
            <a:pPr lvl="1"/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What were the challenges and how were they overcome? </a:t>
            </a:r>
          </a:p>
          <a:p>
            <a:pPr lvl="1"/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If you had to repeat this initiative/project, what – if anything – would you do differently? </a:t>
            </a:r>
          </a:p>
          <a:p>
            <a:pPr lvl="1"/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Describe how this CSR initiative/project aligns with your overall company strategy and how it is embedded into business operations 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B5DD0-3E2D-4BB3-9236-2D3BA3B3CBC1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616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3568" y="1340768"/>
            <a:ext cx="7772400" cy="432048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defRPr/>
            </a:pPr>
            <a:r>
              <a:rPr lang="en-GB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Topics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of particular interest were:</a:t>
            </a:r>
            <a:endParaRPr lang="de-CH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defRPr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Supply chain management</a:t>
            </a:r>
            <a:endParaRPr lang="de-CH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defRPr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Due diligence</a:t>
            </a:r>
            <a:endParaRPr lang="de-CH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defRPr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Remedy processes</a:t>
            </a:r>
            <a:endParaRPr lang="de-CH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defRPr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Stakeholder dialogue</a:t>
            </a:r>
            <a:endParaRPr lang="de-CH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defRPr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Anti-corruption</a:t>
            </a:r>
            <a:endParaRPr lang="de-CH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defRPr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Freedom of association</a:t>
            </a:r>
            <a:endParaRPr lang="de-CH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defRPr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Human rights</a:t>
            </a:r>
            <a:endParaRPr lang="de-CH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defRPr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Anti-discrimination</a:t>
            </a:r>
            <a:endParaRPr lang="de-CH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defRPr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Child labour</a:t>
            </a:r>
            <a:endParaRPr lang="de-CH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defRPr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Trafficking</a:t>
            </a:r>
            <a:endParaRPr lang="de-CH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defRPr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Forced labour</a:t>
            </a:r>
            <a:endParaRPr lang="de-CH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defRPr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Development</a:t>
            </a:r>
            <a:endParaRPr lang="de-CH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defRPr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Occupational Safety and Health</a:t>
            </a:r>
            <a:endParaRPr lang="de-CH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defRPr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Work-life balance of employees</a:t>
            </a:r>
            <a:endParaRPr lang="de-CH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B5DD0-3E2D-4BB3-9236-2D3BA3B3CBC1}" type="slidenum">
              <a:rPr lang="fr-FR" smtClean="0"/>
              <a:pPr>
                <a:defRPr/>
              </a:pPr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1511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3568" y="1412776"/>
            <a:ext cx="7772400" cy="41148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altLang="fr-FR" sz="20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Responses</a:t>
            </a:r>
          </a:p>
          <a:p>
            <a:pPr>
              <a:buNone/>
            </a:pPr>
            <a:endParaRPr lang="en-US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CH" alt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Until 31 March, a total </a:t>
            </a:r>
            <a:r>
              <a:rPr lang="de-CH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de-CH" alt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63 </a:t>
            </a:r>
            <a:r>
              <a:rPr lang="de-CH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best practices from </a:t>
            </a:r>
            <a:r>
              <a:rPr lang="de-CH" alt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45 </a:t>
            </a:r>
            <a:r>
              <a:rPr lang="de-CH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companies across </a:t>
            </a:r>
            <a:r>
              <a:rPr lang="de-CH" alt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de-CH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different countries, in both developed and emerging </a:t>
            </a:r>
            <a:r>
              <a:rPr lang="de-CH" alt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markets were received.</a:t>
            </a:r>
          </a:p>
          <a:p>
            <a:pPr eaLnBrk="1" hangingPunct="1"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Topics covered are:</a:t>
            </a:r>
          </a:p>
          <a:p>
            <a:pPr lvl="1" eaLnBrk="1" hangingPunct="1"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Anti-corruption (1)</a:t>
            </a:r>
          </a:p>
          <a:p>
            <a:pPr lvl="1" eaLnBrk="1" hangingPunct="1"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Anti-discrimination (4)</a:t>
            </a:r>
          </a:p>
          <a:p>
            <a:pPr lvl="1" eaLnBrk="1" hangingPunct="1"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Child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Labour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(1)</a:t>
            </a:r>
          </a:p>
          <a:p>
            <a:pPr lvl="1" eaLnBrk="1" hangingPunct="1"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Development (19)</a:t>
            </a:r>
          </a:p>
          <a:p>
            <a:pPr lvl="1" eaLnBrk="1" hangingPunct="1"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Development – Employee Engagement (4)</a:t>
            </a:r>
          </a:p>
          <a:p>
            <a:pPr lvl="1" eaLnBrk="1" hangingPunct="1"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Due Diligence (1)</a:t>
            </a:r>
          </a:p>
          <a:p>
            <a:pPr lvl="1" eaLnBrk="1" hangingPunct="1"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Environmental Protection (6)</a:t>
            </a:r>
          </a:p>
          <a:p>
            <a:pPr lvl="1" eaLnBrk="1" hangingPunct="1"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Human Rights (3)</a:t>
            </a:r>
          </a:p>
          <a:p>
            <a:pPr lvl="1" eaLnBrk="1" hangingPunct="1"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OSH (3)</a:t>
            </a:r>
          </a:p>
          <a:p>
            <a:pPr lvl="1" eaLnBrk="1" hangingPunct="1"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Stakeholder Dialogue (2)</a:t>
            </a:r>
          </a:p>
          <a:p>
            <a:pPr lvl="1" eaLnBrk="1" hangingPunct="1"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Supply chain (1)</a:t>
            </a:r>
          </a:p>
          <a:p>
            <a:pPr lvl="1" eaLnBrk="1" hangingPunct="1"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Work/Life Balance (1)</a:t>
            </a:r>
            <a:b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CH" altLang="de-D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de-CH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45E29F-65B2-46D6-A94B-71F9C87379DA}" type="slidenum">
              <a:rPr lang="fr-FR" smtClean="0"/>
              <a:pPr>
                <a:defRPr/>
              </a:pPr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3124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3568" y="1340768"/>
            <a:ext cx="7772400" cy="41148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altLang="fr-FR" sz="20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First preliminary observations</a:t>
            </a:r>
            <a:endParaRPr lang="en-US" altLang="fr-FR" sz="2000" b="1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>
              <a:buNone/>
            </a:pPr>
            <a:endParaRPr lang="en-US" sz="800" dirty="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en-GB" altLang="de-DE" sz="2000" u="sng" dirty="0">
                <a:latin typeface="Arial" panose="020B0604020202020204" pitchFamily="34" charset="0"/>
                <a:cs typeface="Arial" panose="020B0604020202020204" pitchFamily="34" charset="0"/>
              </a:rPr>
              <a:t>Development and local community support</a:t>
            </a:r>
            <a:r>
              <a:rPr lang="en-GB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seem to be a key priority. Most best practices submitted were in this field. The current CSR understanding </a:t>
            </a:r>
            <a:r>
              <a:rPr lang="en-GB" alt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seems to be </a:t>
            </a:r>
            <a:r>
              <a:rPr lang="en-GB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still closely linked to philanthropy / charity / volunteering</a:t>
            </a:r>
            <a:r>
              <a:rPr lang="en-GB" alt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eaLnBrk="1" hangingPunct="1">
              <a:buNone/>
            </a:pPr>
            <a:endParaRPr lang="en-GB" alt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GB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Companies submitted their best practices with a lot of pride and passion. </a:t>
            </a:r>
            <a:r>
              <a:rPr lang="en-GB" altLang="de-DE" sz="2000" u="sng" dirty="0">
                <a:latin typeface="Arial" panose="020B0604020202020204" pitchFamily="34" charset="0"/>
                <a:cs typeface="Arial" panose="020B0604020202020204" pitchFamily="34" charset="0"/>
              </a:rPr>
              <a:t>CSR drives engagement</a:t>
            </a:r>
            <a:r>
              <a:rPr lang="en-GB" alt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eaLnBrk="1" hangingPunct="1">
              <a:buNone/>
            </a:pPr>
            <a:endParaRPr lang="en-GB" alt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GB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Most projects are started out of an opportunity, an idea – there is </a:t>
            </a:r>
            <a:r>
              <a:rPr lang="en-GB" altLang="de-DE" sz="2000" u="sng" dirty="0">
                <a:latin typeface="Arial" panose="020B0604020202020204" pitchFamily="34" charset="0"/>
                <a:cs typeface="Arial" panose="020B0604020202020204" pitchFamily="34" charset="0"/>
              </a:rPr>
              <a:t>limited reflection </a:t>
            </a:r>
            <a:r>
              <a:rPr lang="en-GB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on why certain initiatives are started, what makes them successful, and how the overall CSR strategy should look like</a:t>
            </a:r>
            <a:r>
              <a:rPr lang="en-GB" alt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eaLnBrk="1" hangingPunct="1">
              <a:buNone/>
            </a:pPr>
            <a:endParaRPr lang="en-GB" alt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GB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CSR happens in companies of different sizes (from SME to MNEs). MNEs have more </a:t>
            </a:r>
            <a:r>
              <a:rPr lang="en-GB" altLang="de-DE" sz="2000" u="sng" dirty="0">
                <a:latin typeface="Arial" panose="020B0604020202020204" pitchFamily="34" charset="0"/>
                <a:cs typeface="Arial" panose="020B0604020202020204" pitchFamily="34" charset="0"/>
              </a:rPr>
              <a:t>systematic approaches</a:t>
            </a:r>
            <a:r>
              <a:rPr lang="en-GB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and seem to be more familiar with the relevant guidelines and frameworks (UN Global Compact, GRI, </a:t>
            </a:r>
            <a:r>
              <a:rPr lang="en-GB" alt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GB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de-CH" alt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de-CH" dirty="0" smtClean="0"/>
          </a:p>
          <a:p>
            <a:pPr>
              <a:defRPr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45E29F-65B2-46D6-A94B-71F9C87379DA}" type="slidenum">
              <a:rPr lang="fr-FR" smtClean="0"/>
              <a:pPr>
                <a:defRPr/>
              </a:pPr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31987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Inhaltsplatzhalter 2"/>
          <p:cNvSpPr>
            <a:spLocks noGrp="1"/>
          </p:cNvSpPr>
          <p:nvPr>
            <p:ph idx="1"/>
          </p:nvPr>
        </p:nvSpPr>
        <p:spPr>
          <a:xfrm>
            <a:off x="684213" y="1412875"/>
            <a:ext cx="7772400" cy="4114800"/>
          </a:xfrm>
        </p:spPr>
        <p:txBody>
          <a:bodyPr/>
          <a:lstStyle/>
          <a:p>
            <a:pPr>
              <a:buNone/>
            </a:pPr>
            <a:r>
              <a:rPr lang="en-US" altLang="fr-FR" sz="20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Success Factors </a:t>
            </a:r>
          </a:p>
          <a:p>
            <a:pPr>
              <a:buNone/>
            </a:pPr>
            <a:endParaRPr lang="en-US" sz="8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r>
              <a:rPr lang="en-GB" sz="2000" u="sng" dirty="0">
                <a:latin typeface="Arial" panose="020B0604020202020204" pitchFamily="34" charset="0"/>
                <a:cs typeface="Arial" panose="020B0604020202020204" pitchFamily="34" charset="0"/>
              </a:rPr>
              <a:t>Communication and Stakeholder Involvement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have been described as a success factor in the majority of the projects. They are important at all stages of a project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eaLnBrk="1" hangingPunct="1">
              <a:buNone/>
              <a:defRPr/>
            </a:pP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en-GB" sz="2000" u="sng" dirty="0">
                <a:latin typeface="Arial" panose="020B0604020202020204" pitchFamily="34" charset="0"/>
                <a:cs typeface="Arial" panose="020B0604020202020204" pitchFamily="34" charset="0"/>
              </a:rPr>
              <a:t>Sponsorship of senior management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makes success more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likely.</a:t>
            </a:r>
          </a:p>
          <a:p>
            <a:pPr marL="0" indent="0" eaLnBrk="1" hangingPunct="1">
              <a:buNone/>
              <a:defRPr/>
            </a:pP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GB" sz="2000" u="sng" dirty="0">
                <a:latin typeface="Arial" panose="020B0604020202020204" pitchFamily="34" charset="0"/>
                <a:cs typeface="Arial" panose="020B0604020202020204" pitchFamily="34" charset="0"/>
              </a:rPr>
              <a:t>link to the community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(the national environment) that the company operates in and a </a:t>
            </a:r>
            <a:r>
              <a:rPr lang="en-GB" sz="2000" u="sng" dirty="0">
                <a:latin typeface="Arial" panose="020B0604020202020204" pitchFamily="34" charset="0"/>
                <a:cs typeface="Arial" panose="020B0604020202020204" pitchFamily="34" charset="0"/>
              </a:rPr>
              <a:t>link to the company’s business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are important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eaLnBrk="1" hangingPunct="1">
              <a:buNone/>
              <a:defRPr/>
            </a:pP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GB" sz="2000" u="sng" dirty="0">
                <a:latin typeface="Arial" panose="020B0604020202020204" pitchFamily="34" charset="0"/>
                <a:cs typeface="Arial" panose="020B0604020202020204" pitchFamily="34" charset="0"/>
              </a:rPr>
              <a:t>proper understanding of the issues addressed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by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CSR </a:t>
            </a:r>
            <a:r>
              <a:rPr lang="en-GB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GB" sz="2000" u="sng" dirty="0">
                <a:latin typeface="Arial" panose="020B0604020202020204" pitchFamily="34" charset="0"/>
                <a:cs typeface="Arial" panose="020B0604020202020204" pitchFamily="34" charset="0"/>
              </a:rPr>
              <a:t>expertise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are often rated as success factor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eaLnBrk="1" hangingPunct="1">
              <a:buNone/>
              <a:defRPr/>
            </a:pPr>
            <a:endParaRPr lang="en-GB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sz="1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A52767-9341-408A-9534-764E9FB1B18B}" type="slidenum">
              <a:rPr lang="fr-FR" smtClean="0"/>
              <a:pPr>
                <a:defRPr/>
              </a:pPr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66351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3568" y="1196752"/>
            <a:ext cx="7772400" cy="4095750"/>
          </a:xfrm>
        </p:spPr>
        <p:txBody>
          <a:bodyPr/>
          <a:lstStyle/>
          <a:p>
            <a:pPr>
              <a:buNone/>
            </a:pPr>
            <a:endParaRPr lang="en-US" sz="1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8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Doing a thorough due diligence helped the companies to understand their possible negative impacts on society, the environment and the consumer and to identify the right CSR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programmes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  <a:defRPr/>
            </a:pP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en-GB" sz="2000" u="sng" dirty="0">
                <a:latin typeface="Arial" panose="020B0604020202020204" pitchFamily="34" charset="0"/>
                <a:cs typeface="Arial" panose="020B0604020202020204" pitchFamily="34" charset="0"/>
              </a:rPr>
              <a:t>Involvement / engagement of the employees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around the CSR projects lead to success.</a:t>
            </a:r>
          </a:p>
          <a:p>
            <a:pPr marL="0" indent="0">
              <a:buNone/>
            </a:pPr>
            <a:endParaRPr lang="de-CH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B5DD0-3E2D-4BB3-9236-2D3BA3B3CBC1}" type="slidenum">
              <a:rPr lang="fr-FR" smtClean="0"/>
              <a:pPr>
                <a:defRPr/>
              </a:pPr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5017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3568" y="1196752"/>
            <a:ext cx="7772400" cy="4095750"/>
          </a:xfrm>
        </p:spPr>
        <p:txBody>
          <a:bodyPr/>
          <a:lstStyle/>
          <a:p>
            <a:pPr>
              <a:buNone/>
            </a:pPr>
            <a:endParaRPr lang="en-US" sz="10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000" b="1" dirty="0">
                <a:solidFill>
                  <a:schemeClr val="accent2"/>
                </a:solidFill>
                <a:latin typeface="Arial" charset="0"/>
                <a:cs typeface="Arial" charset="0"/>
              </a:rPr>
              <a:t>Next </a:t>
            </a:r>
            <a:r>
              <a:rPr lang="en-US" sz="20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Steps</a:t>
            </a:r>
          </a:p>
          <a:p>
            <a:pPr>
              <a:buNone/>
            </a:pPr>
            <a:endParaRPr lang="en-US" sz="800" b="1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All best practice examples will be displayed at the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CSRforAll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website.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sz="800" dirty="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de-CH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Many of </a:t>
            </a:r>
            <a:r>
              <a:rPr lang="de-CH" alt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 provided best practice examples </a:t>
            </a:r>
            <a:r>
              <a:rPr lang="de-CH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will be used </a:t>
            </a:r>
            <a:r>
              <a:rPr lang="de-CH" alt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for publication in a </a:t>
            </a:r>
            <a:r>
              <a:rPr lang="de-CH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brochure</a:t>
            </a:r>
            <a:r>
              <a:rPr lang="de-CH" alt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eaLnBrk="1" hangingPunct="1">
              <a:buNone/>
            </a:pPr>
            <a:endParaRPr lang="de-CH" altLang="de-DE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de-CH" alt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Findings will be discussed in CSR events conducted within the CSRforAll project. The analysis will be up-dated accordingly.</a:t>
            </a:r>
          </a:p>
          <a:p>
            <a:pPr eaLnBrk="1" hangingPunct="1"/>
            <a:endParaRPr lang="de-CH" altLang="de-D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B5DD0-3E2D-4BB3-9236-2D3BA3B3CBC1}" type="slidenum">
              <a:rPr lang="fr-FR" smtClean="0"/>
              <a:pPr>
                <a:defRPr/>
              </a:pPr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665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568</Words>
  <Application>Microsoft Office PowerPoint</Application>
  <PresentationFormat>Ekran Gösterisi (4:3)</PresentationFormat>
  <Paragraphs>95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 Main Outcomes of CSRforAll / IOE CSR Best Practice Collection    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SHNWEBPC</dc:creator>
  <cp:lastModifiedBy>Hp</cp:lastModifiedBy>
  <cp:revision>8</cp:revision>
  <cp:lastPrinted>2013-04-03T11:35:20Z</cp:lastPrinted>
  <dcterms:created xsi:type="dcterms:W3CDTF">2013-03-18T14:58:09Z</dcterms:created>
  <dcterms:modified xsi:type="dcterms:W3CDTF">2014-06-10T13:37:29Z</dcterms:modified>
</cp:coreProperties>
</file>