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handoutMasterIdLst>
    <p:handoutMasterId r:id="rId10"/>
  </p:handoutMasterIdLst>
  <p:sldIdLst>
    <p:sldId id="289" r:id="rId2"/>
    <p:sldId id="290" r:id="rId3"/>
    <p:sldId id="291" r:id="rId4"/>
    <p:sldId id="292" r:id="rId5"/>
    <p:sldId id="293" r:id="rId6"/>
    <p:sldId id="294" r:id="rId7"/>
    <p:sldId id="295"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Kapak" id="{667269DC-F4F7-40AD-8EB3-21C1BE41DC0A}">
          <p14:sldIdLst>
            <p14:sldId id="289"/>
            <p14:sldId id="290"/>
            <p14:sldId id="291"/>
            <p14:sldId id="292"/>
            <p14:sldId id="293"/>
            <p14:sldId id="294"/>
            <p14:sldId id="295"/>
          </p14:sldIdLst>
        </p14:section>
        <p14:section name="İç Sayfalar" id="{5504F093-0396-424B-BE03-C2A1047ABF4F}">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6" d="100"/>
          <a:sy n="56" d="100"/>
        </p:scale>
        <p:origin x="-96" y="-7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26BB100-9A24-4198-BFEF-04967745509D}" type="datetimeFigureOut">
              <a:rPr lang="en-US" smtClean="0"/>
              <a:t>6/10/2014</a:t>
            </a:fld>
            <a:endParaRPr lang="en-US"/>
          </a:p>
        </p:txBody>
      </p:sp>
      <p:sp>
        <p:nvSpPr>
          <p:cNvPr id="4" name="Altbilgi Yer Tutucusu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ayt Numarası Yer Tutucusu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FA73D88-2173-4D75-A1A8-BFE46E0C9D47}" type="slidenum">
              <a:rPr lang="en-US" smtClean="0"/>
              <a:t>‹#›</a:t>
            </a:fld>
            <a:endParaRPr lang="en-US"/>
          </a:p>
        </p:txBody>
      </p:sp>
    </p:spTree>
    <p:extLst>
      <p:ext uri="{BB962C8B-B14F-4D97-AF65-F5344CB8AC3E}">
        <p14:creationId xmlns:p14="http://schemas.microsoft.com/office/powerpoint/2010/main" val="31493046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6E107E2-F77B-4151-ADC6-557AE82A6B9C}" type="datetimeFigureOut">
              <a:rPr lang="tr-TR" smtClean="0"/>
              <a:t>10.06.2014</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581563D-835C-4A89-827F-E01140BF7A32}" type="slidenum">
              <a:rPr lang="tr-TR" smtClean="0"/>
              <a:t>‹#›</a:t>
            </a:fld>
            <a:endParaRPr lang="tr-TR"/>
          </a:p>
        </p:txBody>
      </p:sp>
    </p:spTree>
    <p:extLst>
      <p:ext uri="{BB962C8B-B14F-4D97-AF65-F5344CB8AC3E}">
        <p14:creationId xmlns:p14="http://schemas.microsoft.com/office/powerpoint/2010/main" val="234377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2000" r="-2000"/>
          </a:stretch>
        </a:blip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10.06.2014</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re 1"/>
          <p:cNvSpPr>
            <a:spLocks noGrp="1"/>
          </p:cNvSpPr>
          <p:nvPr>
            <p:ph type="ctrTitle"/>
          </p:nvPr>
        </p:nvSpPr>
        <p:spPr>
          <a:xfrm>
            <a:off x="683568" y="1772816"/>
            <a:ext cx="7772400" cy="4176464"/>
          </a:xfrm>
        </p:spPr>
        <p:txBody>
          <a:bodyPr>
            <a:normAutofit fontScale="90000"/>
          </a:bodyPr>
          <a:lstStyle/>
          <a:p>
            <a:pPr eaLnBrk="1" hangingPunct="1">
              <a:lnSpc>
                <a:spcPct val="150000"/>
              </a:lnSpc>
            </a:pPr>
            <a:r>
              <a:rPr lang="en-US" altLang="fr-FR" sz="3600" b="1" dirty="0" smtClean="0">
                <a:solidFill>
                  <a:schemeClr val="accent2"/>
                </a:solidFill>
                <a:latin typeface="Arial" charset="0"/>
                <a:cs typeface="Arial" charset="0"/>
              </a:rPr>
              <a:t/>
            </a:r>
            <a:br>
              <a:rPr lang="en-US" altLang="fr-FR" sz="3600" b="1" dirty="0" smtClean="0">
                <a:solidFill>
                  <a:schemeClr val="accent2"/>
                </a:solidFill>
                <a:latin typeface="Arial" charset="0"/>
                <a:cs typeface="Arial" charset="0"/>
              </a:rPr>
            </a:br>
            <a:r>
              <a:rPr lang="en-GB" sz="3600" b="1" dirty="0" smtClean="0">
                <a:solidFill>
                  <a:schemeClr val="accent2"/>
                </a:solidFill>
                <a:latin typeface="Arial" charset="0"/>
                <a:cs typeface="Arial" charset="0"/>
              </a:rPr>
              <a:t>OECD Guidelines for Multinational Enterprises</a:t>
            </a:r>
            <a:r>
              <a:rPr lang="en-US" altLang="fr-FR" sz="3600" b="1" dirty="0" smtClean="0">
                <a:solidFill>
                  <a:schemeClr val="accent2"/>
                </a:solidFill>
                <a:latin typeface="Arial" charset="0"/>
                <a:cs typeface="Arial" charset="0"/>
              </a:rPr>
              <a:t/>
            </a:r>
            <a:br>
              <a:rPr lang="en-US" altLang="fr-FR" sz="3600" b="1" dirty="0" smtClean="0">
                <a:solidFill>
                  <a:schemeClr val="accent2"/>
                </a:solidFill>
                <a:latin typeface="Arial" charset="0"/>
                <a:cs typeface="Arial" charset="0"/>
              </a:rPr>
            </a:br>
            <a:r>
              <a:rPr lang="en-US" altLang="fr-FR" sz="3600" b="1" dirty="0" smtClean="0">
                <a:solidFill>
                  <a:schemeClr val="accent2"/>
                </a:solidFill>
                <a:latin typeface="Arial" charset="0"/>
                <a:cs typeface="Arial" charset="0"/>
              </a:rPr>
              <a:t/>
            </a:r>
            <a:br>
              <a:rPr lang="en-US" altLang="fr-FR" sz="3600" b="1" dirty="0" smtClean="0">
                <a:solidFill>
                  <a:schemeClr val="accent2"/>
                </a:solidFill>
                <a:latin typeface="Arial" charset="0"/>
                <a:cs typeface="Arial" charset="0"/>
              </a:rPr>
            </a:br>
            <a:r>
              <a:rPr lang="en-US" altLang="fr-FR" sz="3600" b="1" dirty="0" smtClean="0">
                <a:solidFill>
                  <a:schemeClr val="accent2"/>
                </a:solidFill>
                <a:latin typeface="Arial" charset="0"/>
                <a:cs typeface="Arial" charset="0"/>
              </a:rPr>
              <a:t/>
            </a:r>
            <a:br>
              <a:rPr lang="en-US" altLang="fr-FR" sz="3600" b="1" dirty="0" smtClean="0">
                <a:solidFill>
                  <a:schemeClr val="accent2"/>
                </a:solidFill>
                <a:latin typeface="Arial" charset="0"/>
                <a:cs typeface="Arial" charset="0"/>
              </a:rPr>
            </a:br>
            <a:endParaRPr lang="fr-FR" sz="2400" b="1" dirty="0" smtClean="0">
              <a:solidFill>
                <a:srgbClr val="013A79"/>
              </a:solidFill>
              <a:latin typeface="Arial" charset="0"/>
              <a:cs typeface="Arial" charset="0"/>
            </a:endParaRPr>
          </a:p>
        </p:txBody>
      </p:sp>
      <p:sp>
        <p:nvSpPr>
          <p:cNvPr id="4" name="Rectangle 6"/>
          <p:cNvSpPr>
            <a:spLocks noChangeArrowheads="1"/>
          </p:cNvSpPr>
          <p:nvPr/>
        </p:nvSpPr>
        <p:spPr bwMode="auto">
          <a:xfrm>
            <a:off x="971550" y="4953000"/>
            <a:ext cx="7416800" cy="1262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buFontTx/>
              <a:buNone/>
            </a:pPr>
            <a:endParaRPr lang="de-CH" altLang="fr-FR" sz="2200" dirty="0" smtClean="0">
              <a:latin typeface="Arial" charset="0"/>
            </a:endParaRPr>
          </a:p>
          <a:p>
            <a:pPr>
              <a:buFontTx/>
              <a:buNone/>
            </a:pPr>
            <a:r>
              <a:rPr lang="en-GB" altLang="fr-FR" sz="2200" dirty="0">
                <a:latin typeface="Arial" charset="0"/>
              </a:rPr>
              <a:t>			</a:t>
            </a:r>
          </a:p>
        </p:txBody>
      </p:sp>
    </p:spTree>
    <p:extLst>
      <p:ext uri="{BB962C8B-B14F-4D97-AF65-F5344CB8AC3E}">
        <p14:creationId xmlns:p14="http://schemas.microsoft.com/office/powerpoint/2010/main" val="3104675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83568" y="1412776"/>
            <a:ext cx="7772400" cy="4095750"/>
          </a:xfrm>
        </p:spPr>
        <p:txBody>
          <a:bodyPr/>
          <a:lstStyle/>
          <a:p>
            <a:pPr>
              <a:lnSpc>
                <a:spcPct val="150000"/>
              </a:lnSpc>
              <a:buFontTx/>
              <a:buNone/>
            </a:pPr>
            <a:r>
              <a:rPr lang="en-GB" sz="2400" b="1" dirty="0" smtClean="0">
                <a:solidFill>
                  <a:schemeClr val="accent2"/>
                </a:solidFill>
                <a:latin typeface="Arial" charset="0"/>
                <a:ea typeface="+mj-ea"/>
                <a:cs typeface="Arial" charset="0"/>
              </a:rPr>
              <a:t>What are the OECD MNE Guidelines</a:t>
            </a:r>
          </a:p>
          <a:p>
            <a:pPr>
              <a:lnSpc>
                <a:spcPct val="150000"/>
              </a:lnSpc>
            </a:pPr>
            <a:r>
              <a:rPr lang="en-GB" sz="2000" dirty="0" smtClean="0">
                <a:latin typeface="Arial" charset="0"/>
                <a:cs typeface="Arial" charset="0"/>
              </a:rPr>
              <a:t>Recommendations from governments to business.</a:t>
            </a:r>
            <a:endParaRPr lang="en-US" sz="2000" dirty="0" smtClean="0">
              <a:latin typeface="Arial" charset="0"/>
              <a:cs typeface="Arial" charset="0"/>
            </a:endParaRPr>
          </a:p>
          <a:p>
            <a:pPr>
              <a:lnSpc>
                <a:spcPct val="150000"/>
              </a:lnSpc>
            </a:pPr>
            <a:r>
              <a:rPr lang="en-GB" sz="2000" dirty="0" smtClean="0">
                <a:latin typeface="Arial" charset="0"/>
                <a:cs typeface="Arial" charset="0"/>
              </a:rPr>
              <a:t>Responsible business behaviour abroad in ten areas.</a:t>
            </a:r>
          </a:p>
          <a:p>
            <a:r>
              <a:rPr lang="en-US" sz="2000" dirty="0" smtClean="0">
                <a:latin typeface="Arial" charset="0"/>
                <a:cs typeface="Arial" charset="0"/>
              </a:rPr>
              <a:t>Not exclusively addressed to large enterprises: they expressly also relate to small and medium-sized enterprises which are active </a:t>
            </a:r>
            <a:r>
              <a:rPr lang="de-DE" sz="2000" dirty="0" smtClean="0">
                <a:latin typeface="Arial" charset="0"/>
                <a:cs typeface="Arial" charset="0"/>
              </a:rPr>
              <a:t>on a multinational </a:t>
            </a:r>
            <a:r>
              <a:rPr lang="de-DE" sz="2000" dirty="0" err="1" smtClean="0">
                <a:latin typeface="Arial" charset="0"/>
                <a:cs typeface="Arial" charset="0"/>
              </a:rPr>
              <a:t>scale</a:t>
            </a:r>
            <a:r>
              <a:rPr lang="de-DE" sz="2000" dirty="0" smtClean="0">
                <a:latin typeface="Arial" charset="0"/>
                <a:cs typeface="Arial" charset="0"/>
              </a:rPr>
              <a:t>.</a:t>
            </a:r>
            <a:endParaRPr lang="en-GB" sz="2000" dirty="0" smtClean="0">
              <a:latin typeface="Arial" charset="0"/>
              <a:cs typeface="Arial" charset="0"/>
            </a:endParaRPr>
          </a:p>
          <a:p>
            <a:pPr>
              <a:spcBef>
                <a:spcPts val="600"/>
              </a:spcBef>
              <a:spcAft>
                <a:spcPts val="600"/>
              </a:spcAft>
            </a:pPr>
            <a:r>
              <a:rPr lang="en-GB" sz="2000" dirty="0" smtClean="0">
                <a:latin typeface="Arial" charset="0"/>
                <a:cs typeface="Arial" charset="0"/>
              </a:rPr>
              <a:t>Voluntary</a:t>
            </a:r>
            <a:r>
              <a:rPr lang="en-US" sz="2000" dirty="0" smtClean="0">
                <a:latin typeface="Arial" charset="0"/>
                <a:cs typeface="Arial" charset="0"/>
              </a:rPr>
              <a:t>, </a:t>
            </a:r>
            <a:r>
              <a:rPr lang="en-US" sz="2000" b="1" dirty="0" smtClean="0">
                <a:latin typeface="Arial" charset="0"/>
                <a:cs typeface="Arial" charset="0"/>
              </a:rPr>
              <a:t>but </a:t>
            </a:r>
            <a:r>
              <a:rPr lang="en-GB" sz="2000" dirty="0" smtClean="0">
                <a:latin typeface="Arial" charset="0"/>
                <a:cs typeface="Arial" charset="0"/>
              </a:rPr>
              <a:t>grievance mechanism (mediation by National Contact Points).</a:t>
            </a:r>
          </a:p>
          <a:p>
            <a:r>
              <a:rPr lang="de-DE" sz="2000" dirty="0" smtClean="0">
                <a:latin typeface="Arial" charset="0"/>
                <a:cs typeface="Arial" charset="0"/>
              </a:rPr>
              <a:t>N</a:t>
            </a:r>
            <a:r>
              <a:rPr lang="en-US" sz="2000" dirty="0" err="1" smtClean="0">
                <a:latin typeface="Arial" charset="0"/>
                <a:cs typeface="Arial" charset="0"/>
              </a:rPr>
              <a:t>ot</a:t>
            </a:r>
            <a:r>
              <a:rPr lang="en-US" sz="2000" dirty="0" smtClean="0">
                <a:latin typeface="Arial" charset="0"/>
                <a:cs typeface="Arial" charset="0"/>
              </a:rPr>
              <a:t> legally enforceable, because they are intended to stimulate fair </a:t>
            </a:r>
            <a:r>
              <a:rPr lang="en-US" sz="2000" dirty="0" err="1" smtClean="0">
                <a:latin typeface="Arial" charset="0"/>
                <a:cs typeface="Arial" charset="0"/>
              </a:rPr>
              <a:t>behaviour</a:t>
            </a:r>
            <a:r>
              <a:rPr lang="en-US" sz="2000" dirty="0" smtClean="0">
                <a:latin typeface="Arial" charset="0"/>
                <a:cs typeface="Arial" charset="0"/>
              </a:rPr>
              <a:t> and not to trigger legal disputes.</a:t>
            </a:r>
            <a:endParaRPr lang="de-CH" sz="2000" dirty="0"/>
          </a:p>
        </p:txBody>
      </p:sp>
      <p:sp>
        <p:nvSpPr>
          <p:cNvPr id="4" name="Foliennummernplatzhalter 3"/>
          <p:cNvSpPr>
            <a:spLocks noGrp="1"/>
          </p:cNvSpPr>
          <p:nvPr>
            <p:ph type="sldNum" sz="quarter" idx="12"/>
          </p:nvPr>
        </p:nvSpPr>
        <p:spPr/>
        <p:txBody>
          <a:bodyPr/>
          <a:lstStyle/>
          <a:p>
            <a:pPr>
              <a:defRPr/>
            </a:pPr>
            <a:fld id="{05DEA5E8-C14A-46A2-9387-786F59EE5B95}" type="slidenum">
              <a:rPr lang="fr-FR" smtClean="0"/>
              <a:pPr>
                <a:defRPr/>
              </a:pPr>
              <a:t>2</a:t>
            </a:fld>
            <a:endParaRPr lang="fr-FR" dirty="0"/>
          </a:p>
        </p:txBody>
      </p:sp>
    </p:spTree>
    <p:extLst>
      <p:ext uri="{BB962C8B-B14F-4D97-AF65-F5344CB8AC3E}">
        <p14:creationId xmlns:p14="http://schemas.microsoft.com/office/powerpoint/2010/main" val="21614073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83568" y="1412776"/>
            <a:ext cx="7772400" cy="4095750"/>
          </a:xfrm>
        </p:spPr>
        <p:txBody>
          <a:bodyPr>
            <a:normAutofit fontScale="92500" lnSpcReduction="10000"/>
          </a:bodyPr>
          <a:lstStyle/>
          <a:p>
            <a:pPr>
              <a:buFontTx/>
              <a:buNone/>
            </a:pPr>
            <a:r>
              <a:rPr lang="de-DE" sz="2400" b="1" dirty="0" smtClean="0">
                <a:solidFill>
                  <a:schemeClr val="accent2"/>
                </a:solidFill>
                <a:latin typeface="Arial" charset="0"/>
                <a:ea typeface="+mj-ea"/>
                <a:cs typeface="Arial" charset="0"/>
              </a:rPr>
              <a:t>Content </a:t>
            </a:r>
            <a:r>
              <a:rPr lang="de-DE" sz="2400" b="1" dirty="0" err="1" smtClean="0">
                <a:solidFill>
                  <a:schemeClr val="accent2"/>
                </a:solidFill>
                <a:latin typeface="Arial" charset="0"/>
                <a:ea typeface="+mj-ea"/>
                <a:cs typeface="Arial" charset="0"/>
              </a:rPr>
              <a:t>of</a:t>
            </a:r>
            <a:r>
              <a:rPr lang="de-DE" sz="2400" b="1" dirty="0" smtClean="0">
                <a:solidFill>
                  <a:schemeClr val="accent2"/>
                </a:solidFill>
                <a:latin typeface="Arial" charset="0"/>
                <a:ea typeface="+mj-ea"/>
                <a:cs typeface="Arial" charset="0"/>
              </a:rPr>
              <a:t> </a:t>
            </a:r>
            <a:r>
              <a:rPr lang="de-DE" sz="2400" b="1" dirty="0" err="1" smtClean="0">
                <a:solidFill>
                  <a:schemeClr val="accent2"/>
                </a:solidFill>
                <a:latin typeface="Arial" charset="0"/>
                <a:ea typeface="+mj-ea"/>
                <a:cs typeface="Arial" charset="0"/>
              </a:rPr>
              <a:t>the</a:t>
            </a:r>
            <a:r>
              <a:rPr lang="de-DE" sz="2400" b="1" dirty="0" smtClean="0">
                <a:solidFill>
                  <a:schemeClr val="accent2"/>
                </a:solidFill>
                <a:latin typeface="Arial" charset="0"/>
                <a:ea typeface="+mj-ea"/>
                <a:cs typeface="Arial" charset="0"/>
              </a:rPr>
              <a:t> </a:t>
            </a:r>
            <a:r>
              <a:rPr lang="de-DE" sz="2400" b="1" dirty="0" err="1" smtClean="0">
                <a:solidFill>
                  <a:schemeClr val="accent2"/>
                </a:solidFill>
                <a:latin typeface="Arial" charset="0"/>
                <a:ea typeface="+mj-ea"/>
                <a:cs typeface="Arial" charset="0"/>
              </a:rPr>
              <a:t>Guidelines</a:t>
            </a:r>
            <a:endParaRPr lang="de-DE" sz="2400" b="1" dirty="0" smtClean="0">
              <a:solidFill>
                <a:schemeClr val="accent2"/>
              </a:solidFill>
              <a:latin typeface="Arial" charset="0"/>
              <a:ea typeface="+mj-ea"/>
              <a:cs typeface="Arial" charset="0"/>
            </a:endParaRPr>
          </a:p>
          <a:p>
            <a:pPr>
              <a:buFontTx/>
              <a:buNone/>
            </a:pPr>
            <a:endParaRPr lang="de-DE" sz="2000" dirty="0" smtClean="0">
              <a:latin typeface="Arial" charset="0"/>
              <a:cs typeface="Arial" charset="0"/>
            </a:endParaRPr>
          </a:p>
          <a:p>
            <a:r>
              <a:rPr lang="de-DE" sz="2000" dirty="0" smtClean="0">
                <a:latin typeface="Arial" charset="0"/>
                <a:cs typeface="Arial" charset="0"/>
              </a:rPr>
              <a:t>General </a:t>
            </a:r>
            <a:r>
              <a:rPr lang="de-DE" sz="2000" dirty="0" err="1" smtClean="0">
                <a:latin typeface="Arial" charset="0"/>
                <a:cs typeface="Arial" charset="0"/>
              </a:rPr>
              <a:t>policies</a:t>
            </a:r>
            <a:endParaRPr lang="de-DE" sz="2000" dirty="0" smtClean="0">
              <a:latin typeface="Arial" charset="0"/>
              <a:cs typeface="Arial" charset="0"/>
            </a:endParaRPr>
          </a:p>
          <a:p>
            <a:r>
              <a:rPr lang="de-DE" sz="2000" dirty="0" err="1" smtClean="0">
                <a:latin typeface="Arial" charset="0"/>
                <a:cs typeface="Arial" charset="0"/>
              </a:rPr>
              <a:t>Disclosure</a:t>
            </a:r>
            <a:endParaRPr lang="de-DE" sz="2000" dirty="0" smtClean="0">
              <a:latin typeface="Arial" charset="0"/>
              <a:cs typeface="Arial" charset="0"/>
            </a:endParaRPr>
          </a:p>
          <a:p>
            <a:r>
              <a:rPr lang="de-DE" sz="2000" dirty="0" smtClean="0">
                <a:latin typeface="Arial" charset="0"/>
                <a:cs typeface="Arial" charset="0"/>
              </a:rPr>
              <a:t>Human </a:t>
            </a:r>
            <a:r>
              <a:rPr lang="de-DE" sz="2000" dirty="0" err="1" smtClean="0">
                <a:latin typeface="Arial" charset="0"/>
                <a:cs typeface="Arial" charset="0"/>
              </a:rPr>
              <a:t>rights</a:t>
            </a:r>
            <a:endParaRPr lang="de-DE" sz="2000" dirty="0" smtClean="0">
              <a:latin typeface="Arial" charset="0"/>
              <a:cs typeface="Arial" charset="0"/>
            </a:endParaRPr>
          </a:p>
          <a:p>
            <a:r>
              <a:rPr lang="de-DE" sz="2000" dirty="0" err="1" smtClean="0">
                <a:latin typeface="Arial" charset="0"/>
                <a:cs typeface="Arial" charset="0"/>
              </a:rPr>
              <a:t>Employment</a:t>
            </a:r>
            <a:r>
              <a:rPr lang="de-DE" sz="2000" dirty="0" smtClean="0">
                <a:latin typeface="Arial" charset="0"/>
                <a:cs typeface="Arial" charset="0"/>
              </a:rPr>
              <a:t> </a:t>
            </a:r>
            <a:r>
              <a:rPr lang="de-DE" sz="2000" dirty="0" err="1" smtClean="0">
                <a:latin typeface="Arial" charset="0"/>
                <a:cs typeface="Arial" charset="0"/>
              </a:rPr>
              <a:t>and</a:t>
            </a:r>
            <a:r>
              <a:rPr lang="de-DE" sz="2000" dirty="0" smtClean="0">
                <a:latin typeface="Arial" charset="0"/>
                <a:cs typeface="Arial" charset="0"/>
              </a:rPr>
              <a:t> </a:t>
            </a:r>
            <a:r>
              <a:rPr lang="de-DE" sz="2000" dirty="0" err="1" smtClean="0">
                <a:latin typeface="Arial" charset="0"/>
                <a:cs typeface="Arial" charset="0"/>
              </a:rPr>
              <a:t>industrial</a:t>
            </a:r>
            <a:r>
              <a:rPr lang="de-DE" sz="2000" dirty="0" smtClean="0">
                <a:latin typeface="Arial" charset="0"/>
                <a:cs typeface="Arial" charset="0"/>
              </a:rPr>
              <a:t> </a:t>
            </a:r>
            <a:r>
              <a:rPr lang="de-DE" sz="2000" dirty="0" err="1" smtClean="0">
                <a:latin typeface="Arial" charset="0"/>
                <a:cs typeface="Arial" charset="0"/>
              </a:rPr>
              <a:t>relations</a:t>
            </a:r>
            <a:endParaRPr lang="de-DE" sz="2000" dirty="0" smtClean="0">
              <a:latin typeface="Arial" charset="0"/>
              <a:cs typeface="Arial" charset="0"/>
            </a:endParaRPr>
          </a:p>
          <a:p>
            <a:r>
              <a:rPr lang="de-DE" sz="2000" dirty="0" smtClean="0">
                <a:latin typeface="Arial" charset="0"/>
                <a:cs typeface="Arial" charset="0"/>
              </a:rPr>
              <a:t>Environment</a:t>
            </a:r>
          </a:p>
          <a:p>
            <a:r>
              <a:rPr lang="de-DE" sz="2000" dirty="0" err="1" smtClean="0">
                <a:latin typeface="Arial" charset="0"/>
                <a:cs typeface="Arial" charset="0"/>
              </a:rPr>
              <a:t>Combating</a:t>
            </a:r>
            <a:r>
              <a:rPr lang="de-DE" sz="2000" dirty="0" smtClean="0">
                <a:latin typeface="Arial" charset="0"/>
                <a:cs typeface="Arial" charset="0"/>
              </a:rPr>
              <a:t> </a:t>
            </a:r>
            <a:r>
              <a:rPr lang="de-DE" sz="2000" dirty="0" err="1" smtClean="0">
                <a:latin typeface="Arial" charset="0"/>
                <a:cs typeface="Arial" charset="0"/>
              </a:rPr>
              <a:t>bribery</a:t>
            </a:r>
            <a:endParaRPr lang="de-DE" sz="2000" dirty="0" smtClean="0">
              <a:latin typeface="Arial" charset="0"/>
              <a:cs typeface="Arial" charset="0"/>
            </a:endParaRPr>
          </a:p>
          <a:p>
            <a:r>
              <a:rPr lang="de-DE" sz="2000" dirty="0" smtClean="0">
                <a:latin typeface="Arial" charset="0"/>
                <a:cs typeface="Arial" charset="0"/>
              </a:rPr>
              <a:t>Consumer </a:t>
            </a:r>
            <a:r>
              <a:rPr lang="de-DE" sz="2000" dirty="0" err="1" smtClean="0">
                <a:latin typeface="Arial" charset="0"/>
                <a:cs typeface="Arial" charset="0"/>
              </a:rPr>
              <a:t>interests</a:t>
            </a:r>
            <a:endParaRPr lang="de-DE" sz="2000" dirty="0" smtClean="0">
              <a:latin typeface="Arial" charset="0"/>
              <a:cs typeface="Arial" charset="0"/>
            </a:endParaRPr>
          </a:p>
          <a:p>
            <a:r>
              <a:rPr lang="de-DE" sz="2000" dirty="0" smtClean="0">
                <a:latin typeface="Arial" charset="0"/>
                <a:cs typeface="Arial" charset="0"/>
              </a:rPr>
              <a:t>Science </a:t>
            </a:r>
            <a:r>
              <a:rPr lang="de-DE" sz="2000" dirty="0" err="1" smtClean="0">
                <a:latin typeface="Arial" charset="0"/>
                <a:cs typeface="Arial" charset="0"/>
              </a:rPr>
              <a:t>and</a:t>
            </a:r>
            <a:r>
              <a:rPr lang="de-DE" sz="2000" dirty="0" smtClean="0">
                <a:latin typeface="Arial" charset="0"/>
                <a:cs typeface="Arial" charset="0"/>
              </a:rPr>
              <a:t> </a:t>
            </a:r>
            <a:r>
              <a:rPr lang="de-DE" sz="2000" dirty="0" err="1" smtClean="0">
                <a:latin typeface="Arial" charset="0"/>
                <a:cs typeface="Arial" charset="0"/>
              </a:rPr>
              <a:t>technology</a:t>
            </a:r>
            <a:endParaRPr lang="de-DE" sz="2000" dirty="0" smtClean="0">
              <a:latin typeface="Arial" charset="0"/>
              <a:cs typeface="Arial" charset="0"/>
            </a:endParaRPr>
          </a:p>
          <a:p>
            <a:r>
              <a:rPr lang="de-DE" sz="2000" dirty="0" err="1" smtClean="0">
                <a:latin typeface="Arial" charset="0"/>
                <a:cs typeface="Arial" charset="0"/>
              </a:rPr>
              <a:t>Competition</a:t>
            </a:r>
            <a:endParaRPr lang="de-DE" sz="2000" dirty="0" smtClean="0">
              <a:latin typeface="Arial" charset="0"/>
              <a:cs typeface="Arial" charset="0"/>
            </a:endParaRPr>
          </a:p>
          <a:p>
            <a:r>
              <a:rPr lang="de-DE" sz="2000" dirty="0" smtClean="0">
                <a:latin typeface="Arial" charset="0"/>
                <a:cs typeface="Arial" charset="0"/>
              </a:rPr>
              <a:t>Taxation</a:t>
            </a:r>
          </a:p>
          <a:p>
            <a:endParaRPr lang="de-CH" sz="2000" dirty="0"/>
          </a:p>
        </p:txBody>
      </p:sp>
      <p:sp>
        <p:nvSpPr>
          <p:cNvPr id="4" name="Foliennummernplatzhalter 3"/>
          <p:cNvSpPr>
            <a:spLocks noGrp="1"/>
          </p:cNvSpPr>
          <p:nvPr>
            <p:ph type="sldNum" sz="quarter" idx="12"/>
          </p:nvPr>
        </p:nvSpPr>
        <p:spPr/>
        <p:txBody>
          <a:bodyPr/>
          <a:lstStyle/>
          <a:p>
            <a:pPr>
              <a:defRPr/>
            </a:pPr>
            <a:fld id="{05DEA5E8-C14A-46A2-9387-786F59EE5B95}" type="slidenum">
              <a:rPr lang="fr-FR" smtClean="0"/>
              <a:pPr>
                <a:defRPr/>
              </a:pPr>
              <a:t>3</a:t>
            </a:fld>
            <a:endParaRPr lang="fr-FR" dirty="0"/>
          </a:p>
        </p:txBody>
      </p:sp>
    </p:spTree>
    <p:extLst>
      <p:ext uri="{BB962C8B-B14F-4D97-AF65-F5344CB8AC3E}">
        <p14:creationId xmlns:p14="http://schemas.microsoft.com/office/powerpoint/2010/main" val="36302864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83568" y="1412776"/>
            <a:ext cx="7772400" cy="4095750"/>
          </a:xfrm>
        </p:spPr>
        <p:txBody>
          <a:bodyPr/>
          <a:lstStyle/>
          <a:p>
            <a:pPr marL="0" indent="0">
              <a:buFontTx/>
              <a:buNone/>
            </a:pPr>
            <a:r>
              <a:rPr lang="de-DE" sz="2400" b="1" dirty="0" smtClean="0">
                <a:solidFill>
                  <a:schemeClr val="accent2"/>
                </a:solidFill>
                <a:latin typeface="Arial" charset="0"/>
                <a:ea typeface="+mj-ea"/>
                <a:cs typeface="Arial" charset="0"/>
              </a:rPr>
              <a:t>Business generally supports the OECD MNE </a:t>
            </a:r>
            <a:r>
              <a:rPr lang="en-GB" sz="2400" b="1" dirty="0" smtClean="0">
                <a:solidFill>
                  <a:schemeClr val="accent2"/>
                </a:solidFill>
                <a:latin typeface="Arial" charset="0"/>
                <a:ea typeface="+mj-ea"/>
                <a:cs typeface="Arial" charset="0"/>
              </a:rPr>
              <a:t>Guidelines</a:t>
            </a:r>
          </a:p>
          <a:p>
            <a:pPr>
              <a:buFontTx/>
              <a:buNone/>
            </a:pPr>
            <a:endParaRPr lang="de-DE" sz="800" b="1" dirty="0" smtClean="0">
              <a:latin typeface="Arial" charset="0"/>
              <a:cs typeface="Arial" charset="0"/>
            </a:endParaRPr>
          </a:p>
          <a:p>
            <a:r>
              <a:rPr lang="en-GB" sz="2000" dirty="0" smtClean="0">
                <a:latin typeface="Arial" charset="0"/>
                <a:cs typeface="Arial" charset="0"/>
              </a:rPr>
              <a:t>Most comprehensive international CSR instrument</a:t>
            </a:r>
          </a:p>
          <a:p>
            <a:pPr>
              <a:buFontTx/>
              <a:buNone/>
            </a:pPr>
            <a:endParaRPr lang="en-GB" sz="800" dirty="0" smtClean="0">
              <a:latin typeface="Arial" charset="0"/>
              <a:cs typeface="Arial" charset="0"/>
            </a:endParaRPr>
          </a:p>
          <a:p>
            <a:r>
              <a:rPr lang="en-GB" sz="2000" dirty="0" smtClean="0">
                <a:latin typeface="Arial" charset="0"/>
                <a:cs typeface="Arial" charset="0"/>
              </a:rPr>
              <a:t>Level playing field (outreach important)</a:t>
            </a:r>
          </a:p>
          <a:p>
            <a:pPr>
              <a:buFontTx/>
              <a:buNone/>
            </a:pPr>
            <a:endParaRPr lang="de-DE" sz="800" dirty="0" smtClean="0">
              <a:latin typeface="Arial" charset="0"/>
              <a:cs typeface="Arial" charset="0"/>
            </a:endParaRPr>
          </a:p>
          <a:p>
            <a:r>
              <a:rPr lang="de-DE" sz="2000" dirty="0" smtClean="0">
                <a:latin typeface="Arial" charset="0"/>
                <a:cs typeface="Arial" charset="0"/>
              </a:rPr>
              <a:t>Not </a:t>
            </a:r>
            <a:r>
              <a:rPr lang="de-DE" sz="2000" dirty="0" err="1" smtClean="0">
                <a:latin typeface="Arial" charset="0"/>
                <a:cs typeface="Arial" charset="0"/>
              </a:rPr>
              <a:t>only</a:t>
            </a:r>
            <a:r>
              <a:rPr lang="de-DE" sz="2000" dirty="0" smtClean="0">
                <a:latin typeface="Arial" charset="0"/>
                <a:cs typeface="Arial" charset="0"/>
              </a:rPr>
              <a:t> a </a:t>
            </a:r>
            <a:r>
              <a:rPr lang="de-DE" sz="2000" dirty="0" err="1" smtClean="0">
                <a:latin typeface="Arial" charset="0"/>
                <a:cs typeface="Arial" charset="0"/>
              </a:rPr>
              <a:t>burden</a:t>
            </a:r>
            <a:r>
              <a:rPr lang="de-DE" sz="2000" dirty="0" smtClean="0">
                <a:latin typeface="Arial" charset="0"/>
                <a:cs typeface="Arial" charset="0"/>
              </a:rPr>
              <a:t>, but also </a:t>
            </a:r>
            <a:r>
              <a:rPr lang="en-GB" sz="2000" dirty="0" smtClean="0">
                <a:latin typeface="Arial" charset="0"/>
                <a:cs typeface="Arial" charset="0"/>
              </a:rPr>
              <a:t>protection against unrealistic expectations</a:t>
            </a:r>
          </a:p>
          <a:p>
            <a:endParaRPr lang="de-CH" dirty="0"/>
          </a:p>
        </p:txBody>
      </p:sp>
      <p:sp>
        <p:nvSpPr>
          <p:cNvPr id="4" name="Foliennummernplatzhalter 3"/>
          <p:cNvSpPr>
            <a:spLocks noGrp="1"/>
          </p:cNvSpPr>
          <p:nvPr>
            <p:ph type="sldNum" sz="quarter" idx="12"/>
          </p:nvPr>
        </p:nvSpPr>
        <p:spPr/>
        <p:txBody>
          <a:bodyPr/>
          <a:lstStyle/>
          <a:p>
            <a:pPr>
              <a:defRPr/>
            </a:pPr>
            <a:fld id="{05DEA5E8-C14A-46A2-9387-786F59EE5B95}" type="slidenum">
              <a:rPr lang="fr-FR" smtClean="0"/>
              <a:pPr>
                <a:defRPr/>
              </a:pPr>
              <a:t>4</a:t>
            </a:fld>
            <a:endParaRPr lang="fr-FR" dirty="0"/>
          </a:p>
        </p:txBody>
      </p:sp>
    </p:spTree>
    <p:extLst>
      <p:ext uri="{BB962C8B-B14F-4D97-AF65-F5344CB8AC3E}">
        <p14:creationId xmlns:p14="http://schemas.microsoft.com/office/powerpoint/2010/main" val="38599479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83568" y="1484784"/>
            <a:ext cx="7772400" cy="4095750"/>
          </a:xfrm>
        </p:spPr>
        <p:txBody>
          <a:bodyPr/>
          <a:lstStyle/>
          <a:p>
            <a:pPr>
              <a:buFontTx/>
              <a:buNone/>
            </a:pPr>
            <a:r>
              <a:rPr lang="de-DE" sz="2400" b="1" dirty="0" err="1" smtClean="0">
                <a:solidFill>
                  <a:schemeClr val="accent2"/>
                </a:solidFill>
                <a:latin typeface="Arial" charset="0"/>
                <a:ea typeface="+mj-ea"/>
                <a:cs typeface="Arial" charset="0"/>
              </a:rPr>
              <a:t>What</a:t>
            </a:r>
            <a:r>
              <a:rPr lang="de-DE" sz="2400" b="1" dirty="0" smtClean="0">
                <a:solidFill>
                  <a:schemeClr val="accent2"/>
                </a:solidFill>
                <a:latin typeface="Arial" charset="0"/>
                <a:ea typeface="+mj-ea"/>
                <a:cs typeface="Arial" charset="0"/>
              </a:rPr>
              <a:t> </a:t>
            </a:r>
            <a:r>
              <a:rPr lang="de-DE" sz="2400" b="1" dirty="0" err="1" smtClean="0">
                <a:solidFill>
                  <a:schemeClr val="accent2"/>
                </a:solidFill>
                <a:latin typeface="Arial" charset="0"/>
                <a:ea typeface="+mj-ea"/>
                <a:cs typeface="Arial" charset="0"/>
              </a:rPr>
              <a:t>is</a:t>
            </a:r>
            <a:r>
              <a:rPr lang="de-DE" sz="2400" b="1" dirty="0" smtClean="0">
                <a:solidFill>
                  <a:schemeClr val="accent2"/>
                </a:solidFill>
                <a:latin typeface="Arial" charset="0"/>
                <a:ea typeface="+mj-ea"/>
                <a:cs typeface="Arial" charset="0"/>
              </a:rPr>
              <a:t> </a:t>
            </a:r>
            <a:r>
              <a:rPr lang="de-DE" sz="2400" b="1" dirty="0" err="1" smtClean="0">
                <a:solidFill>
                  <a:schemeClr val="accent2"/>
                </a:solidFill>
                <a:latin typeface="Arial" charset="0"/>
                <a:ea typeface="+mj-ea"/>
                <a:cs typeface="Arial" charset="0"/>
              </a:rPr>
              <a:t>the</a:t>
            </a:r>
            <a:r>
              <a:rPr lang="de-DE" sz="2400" b="1" dirty="0" smtClean="0">
                <a:solidFill>
                  <a:schemeClr val="accent2"/>
                </a:solidFill>
                <a:latin typeface="Arial" charset="0"/>
                <a:ea typeface="+mj-ea"/>
                <a:cs typeface="Arial" charset="0"/>
              </a:rPr>
              <a:t> </a:t>
            </a:r>
            <a:r>
              <a:rPr lang="de-DE" sz="2400" b="1" dirty="0" err="1" smtClean="0">
                <a:solidFill>
                  <a:schemeClr val="accent2"/>
                </a:solidFill>
                <a:latin typeface="Arial" charset="0"/>
                <a:ea typeface="+mj-ea"/>
                <a:cs typeface="Arial" charset="0"/>
              </a:rPr>
              <a:t>essence</a:t>
            </a:r>
            <a:r>
              <a:rPr lang="de-DE" sz="2400" b="1" dirty="0" smtClean="0">
                <a:solidFill>
                  <a:schemeClr val="accent2"/>
                </a:solidFill>
                <a:latin typeface="Arial" charset="0"/>
                <a:ea typeface="+mj-ea"/>
                <a:cs typeface="Arial" charset="0"/>
              </a:rPr>
              <a:t> </a:t>
            </a:r>
            <a:r>
              <a:rPr lang="de-DE" sz="2400" b="1" dirty="0" err="1" smtClean="0">
                <a:solidFill>
                  <a:schemeClr val="accent2"/>
                </a:solidFill>
                <a:latin typeface="Arial" charset="0"/>
                <a:ea typeface="+mj-ea"/>
                <a:cs typeface="Arial" charset="0"/>
              </a:rPr>
              <a:t>of</a:t>
            </a:r>
            <a:r>
              <a:rPr lang="de-DE" sz="2400" b="1" dirty="0" smtClean="0">
                <a:solidFill>
                  <a:schemeClr val="accent2"/>
                </a:solidFill>
                <a:latin typeface="Arial" charset="0"/>
                <a:ea typeface="+mj-ea"/>
                <a:cs typeface="Arial" charset="0"/>
              </a:rPr>
              <a:t> </a:t>
            </a:r>
            <a:r>
              <a:rPr lang="de-DE" sz="2400" b="1" dirty="0" err="1" smtClean="0">
                <a:solidFill>
                  <a:schemeClr val="accent2"/>
                </a:solidFill>
                <a:latin typeface="Arial" charset="0"/>
                <a:ea typeface="+mj-ea"/>
                <a:cs typeface="Arial" charset="0"/>
              </a:rPr>
              <a:t>Guidelines</a:t>
            </a:r>
            <a:r>
              <a:rPr lang="de-DE" sz="2400" b="1" dirty="0" smtClean="0">
                <a:solidFill>
                  <a:schemeClr val="accent2"/>
                </a:solidFill>
                <a:latin typeface="Arial" charset="0"/>
                <a:ea typeface="+mj-ea"/>
                <a:cs typeface="Arial" charset="0"/>
              </a:rPr>
              <a:t>?</a:t>
            </a:r>
          </a:p>
          <a:p>
            <a:pPr>
              <a:spcBef>
                <a:spcPts val="0"/>
              </a:spcBef>
              <a:buFontTx/>
              <a:buNone/>
            </a:pPr>
            <a:endParaRPr lang="de-DE" sz="2000" dirty="0" smtClean="0">
              <a:latin typeface="Arial" charset="0"/>
              <a:cs typeface="Arial" charset="0"/>
            </a:endParaRPr>
          </a:p>
          <a:p>
            <a:pPr marL="266700" indent="-266700">
              <a:spcBef>
                <a:spcPts val="0"/>
              </a:spcBef>
            </a:pPr>
            <a:r>
              <a:rPr lang="en-US" sz="2000" dirty="0" smtClean="0">
                <a:latin typeface="Arial" charset="0"/>
                <a:cs typeface="Arial" charset="0"/>
              </a:rPr>
              <a:t>Multinational enterprises should avoid adverse impacts of their own business activities on the interests that are covered by the Guidelines. Which means</a:t>
            </a:r>
            <a:endParaRPr lang="en-GB" sz="2000" dirty="0" smtClean="0">
              <a:latin typeface="Arial" charset="0"/>
              <a:cs typeface="Arial" charset="0"/>
            </a:endParaRPr>
          </a:p>
          <a:p>
            <a:pPr>
              <a:spcBef>
                <a:spcPts val="0"/>
              </a:spcBef>
            </a:pPr>
            <a:endParaRPr lang="en-GB" sz="800" dirty="0" smtClean="0">
              <a:latin typeface="Arial" charset="0"/>
              <a:cs typeface="Arial" charset="0"/>
            </a:endParaRPr>
          </a:p>
          <a:p>
            <a:pPr lvl="1">
              <a:spcBef>
                <a:spcPts val="0"/>
              </a:spcBef>
            </a:pPr>
            <a:r>
              <a:rPr lang="en-GB" sz="1800" dirty="0" smtClean="0">
                <a:latin typeface="Arial" charset="0"/>
                <a:cs typeface="Arial" charset="0"/>
              </a:rPr>
              <a:t>do not cause adverse impacts.</a:t>
            </a:r>
          </a:p>
          <a:p>
            <a:pPr lvl="1">
              <a:spcBef>
                <a:spcPts val="0"/>
              </a:spcBef>
              <a:buNone/>
            </a:pPr>
            <a:endParaRPr lang="en-US" sz="800" dirty="0" smtClean="0">
              <a:latin typeface="Arial" charset="0"/>
              <a:cs typeface="Arial" charset="0"/>
            </a:endParaRPr>
          </a:p>
          <a:p>
            <a:pPr lvl="1">
              <a:spcBef>
                <a:spcPts val="0"/>
              </a:spcBef>
            </a:pPr>
            <a:r>
              <a:rPr lang="en-GB" sz="1800" dirty="0" smtClean="0">
                <a:latin typeface="Arial" charset="0"/>
                <a:cs typeface="Arial" charset="0"/>
              </a:rPr>
              <a:t>do not substantially contribute to adverse impacts.</a:t>
            </a:r>
          </a:p>
          <a:p>
            <a:pPr lvl="1">
              <a:spcBef>
                <a:spcPts val="0"/>
              </a:spcBef>
              <a:buNone/>
            </a:pPr>
            <a:endParaRPr lang="en-US" sz="800" dirty="0" smtClean="0">
              <a:latin typeface="Arial" charset="0"/>
              <a:cs typeface="Arial" charset="0"/>
            </a:endParaRPr>
          </a:p>
          <a:p>
            <a:pPr lvl="1">
              <a:spcBef>
                <a:spcPts val="0"/>
              </a:spcBef>
            </a:pPr>
            <a:r>
              <a:rPr lang="en-GB" sz="1800" dirty="0" smtClean="0">
                <a:latin typeface="Arial" charset="0"/>
                <a:cs typeface="Arial" charset="0"/>
              </a:rPr>
              <a:t>seek to avert that partners infringe (“This is not intended to shift responsibility”).</a:t>
            </a:r>
          </a:p>
          <a:p>
            <a:pPr lvl="1">
              <a:spcBef>
                <a:spcPts val="0"/>
              </a:spcBef>
              <a:buNone/>
            </a:pPr>
            <a:endParaRPr lang="en-US" sz="800" dirty="0" smtClean="0">
              <a:latin typeface="Arial" charset="0"/>
              <a:cs typeface="Arial" charset="0"/>
            </a:endParaRPr>
          </a:p>
          <a:p>
            <a:pPr lvl="1">
              <a:spcBef>
                <a:spcPts val="0"/>
              </a:spcBef>
            </a:pPr>
            <a:r>
              <a:rPr lang="en-GB" sz="1800" dirty="0" smtClean="0">
                <a:latin typeface="Arial" charset="0"/>
                <a:cs typeface="Arial" charset="0"/>
              </a:rPr>
              <a:t>encourage suppliers to apply.</a:t>
            </a:r>
            <a:endParaRPr lang="en-US" sz="1800" dirty="0" smtClean="0">
              <a:latin typeface="Arial" charset="0"/>
              <a:cs typeface="Arial" charset="0"/>
            </a:endParaRPr>
          </a:p>
          <a:p>
            <a:endParaRPr lang="de-CH" dirty="0"/>
          </a:p>
        </p:txBody>
      </p:sp>
      <p:sp>
        <p:nvSpPr>
          <p:cNvPr id="4" name="Foliennummernplatzhalter 3"/>
          <p:cNvSpPr>
            <a:spLocks noGrp="1"/>
          </p:cNvSpPr>
          <p:nvPr>
            <p:ph type="sldNum" sz="quarter" idx="12"/>
          </p:nvPr>
        </p:nvSpPr>
        <p:spPr/>
        <p:txBody>
          <a:bodyPr/>
          <a:lstStyle/>
          <a:p>
            <a:pPr>
              <a:defRPr/>
            </a:pPr>
            <a:fld id="{05DEA5E8-C14A-46A2-9387-786F59EE5B95}" type="slidenum">
              <a:rPr lang="fr-FR" smtClean="0"/>
              <a:pPr>
                <a:defRPr/>
              </a:pPr>
              <a:t>5</a:t>
            </a:fld>
            <a:endParaRPr lang="fr-FR" dirty="0"/>
          </a:p>
        </p:txBody>
      </p:sp>
    </p:spTree>
    <p:extLst>
      <p:ext uri="{BB962C8B-B14F-4D97-AF65-F5344CB8AC3E}">
        <p14:creationId xmlns:p14="http://schemas.microsoft.com/office/powerpoint/2010/main" val="30467050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827584" y="1412776"/>
            <a:ext cx="7772400" cy="4114800"/>
          </a:xfrm>
        </p:spPr>
        <p:txBody>
          <a:bodyPr>
            <a:normAutofit fontScale="92500" lnSpcReduction="10000"/>
          </a:bodyPr>
          <a:lstStyle/>
          <a:p>
            <a:pPr>
              <a:buFontTx/>
              <a:buNone/>
            </a:pPr>
            <a:r>
              <a:rPr lang="de-DE" sz="2400" b="1" dirty="0" smtClean="0">
                <a:solidFill>
                  <a:schemeClr val="accent2"/>
                </a:solidFill>
                <a:latin typeface="Arial" charset="0"/>
                <a:ea typeface="+mj-ea"/>
                <a:cs typeface="Arial" charset="0"/>
              </a:rPr>
              <a:t>Key </a:t>
            </a:r>
            <a:r>
              <a:rPr lang="de-DE" sz="2400" b="1" dirty="0" err="1" smtClean="0">
                <a:solidFill>
                  <a:schemeClr val="accent2"/>
                </a:solidFill>
                <a:latin typeface="Arial" charset="0"/>
                <a:ea typeface="+mj-ea"/>
                <a:cs typeface="Arial" charset="0"/>
              </a:rPr>
              <a:t>Concept</a:t>
            </a:r>
            <a:r>
              <a:rPr lang="de-DE" sz="2400" b="1" dirty="0" smtClean="0">
                <a:solidFill>
                  <a:schemeClr val="accent2"/>
                </a:solidFill>
                <a:latin typeface="Arial" charset="0"/>
                <a:ea typeface="+mj-ea"/>
                <a:cs typeface="Arial" charset="0"/>
              </a:rPr>
              <a:t>: </a:t>
            </a:r>
            <a:r>
              <a:rPr lang="en-US" sz="2400" b="1" dirty="0" smtClean="0">
                <a:solidFill>
                  <a:schemeClr val="accent2"/>
                </a:solidFill>
                <a:latin typeface="Arial" charset="0"/>
                <a:ea typeface="+mj-ea"/>
                <a:cs typeface="Arial" charset="0"/>
              </a:rPr>
              <a:t>due diligence</a:t>
            </a:r>
          </a:p>
          <a:p>
            <a:pPr>
              <a:buFontTx/>
              <a:buNone/>
            </a:pPr>
            <a:endParaRPr lang="en-US" sz="1000" dirty="0" smtClean="0">
              <a:latin typeface="Arial" charset="0"/>
              <a:cs typeface="Arial" charset="0"/>
            </a:endParaRPr>
          </a:p>
          <a:p>
            <a:r>
              <a:rPr lang="en-US" sz="2000" dirty="0" smtClean="0">
                <a:latin typeface="Arial" charset="0"/>
                <a:cs typeface="Arial" charset="0"/>
              </a:rPr>
              <a:t>Due diligence is the process whereby enterprises identify, prevent and mitigate actual and potential adverse effects, and also report how they take these effects into account in their decision making and risk-management. </a:t>
            </a:r>
          </a:p>
          <a:p>
            <a:endParaRPr lang="en-US" sz="1000" dirty="0" smtClean="0">
              <a:latin typeface="Arial" charset="0"/>
              <a:cs typeface="Arial" charset="0"/>
            </a:endParaRPr>
          </a:p>
          <a:p>
            <a:r>
              <a:rPr lang="en-US" sz="2000" dirty="0" smtClean="0">
                <a:latin typeface="Arial" charset="0"/>
                <a:cs typeface="Arial" charset="0"/>
              </a:rPr>
              <a:t>The Guidelines do not mention specific procedural requirements for this process. </a:t>
            </a:r>
          </a:p>
          <a:p>
            <a:endParaRPr lang="en-US" sz="1000" dirty="0" smtClean="0">
              <a:latin typeface="Arial" charset="0"/>
              <a:cs typeface="Arial" charset="0"/>
            </a:endParaRPr>
          </a:p>
          <a:p>
            <a:r>
              <a:rPr lang="en-US" sz="2000" dirty="0" smtClean="0">
                <a:latin typeface="Arial" charset="0"/>
                <a:cs typeface="Arial" charset="0"/>
              </a:rPr>
              <a:t>No due diligence in the fields of competition, science and technology, and taxes.</a:t>
            </a:r>
          </a:p>
          <a:p>
            <a:endParaRPr lang="en-US" sz="1000" dirty="0" smtClean="0">
              <a:latin typeface="Arial" charset="0"/>
              <a:cs typeface="Arial" charset="0"/>
            </a:endParaRPr>
          </a:p>
          <a:p>
            <a:r>
              <a:rPr lang="en-US" sz="2000" dirty="0" smtClean="0">
                <a:latin typeface="Arial" charset="0"/>
                <a:cs typeface="Arial" charset="0"/>
              </a:rPr>
              <a:t>Nature and scope of due diligence demand a tailor made approach (depending on enterprise size, the context of the business activity, the gravity of the adverse effects).</a:t>
            </a:r>
            <a:endParaRPr lang="de-DE" sz="2000" dirty="0" smtClean="0">
              <a:latin typeface="Arial" charset="0"/>
              <a:cs typeface="Arial" charset="0"/>
            </a:endParaRPr>
          </a:p>
          <a:p>
            <a:endParaRPr lang="de-CH" dirty="0"/>
          </a:p>
        </p:txBody>
      </p:sp>
      <p:sp>
        <p:nvSpPr>
          <p:cNvPr id="4" name="Foliennummernplatzhalter 3"/>
          <p:cNvSpPr>
            <a:spLocks noGrp="1"/>
          </p:cNvSpPr>
          <p:nvPr>
            <p:ph type="sldNum" sz="quarter" idx="12"/>
          </p:nvPr>
        </p:nvSpPr>
        <p:spPr/>
        <p:txBody>
          <a:bodyPr/>
          <a:lstStyle/>
          <a:p>
            <a:pPr>
              <a:defRPr/>
            </a:pPr>
            <a:fld id="{05DEA5E8-C14A-46A2-9387-786F59EE5B95}" type="slidenum">
              <a:rPr lang="fr-FR" smtClean="0"/>
              <a:pPr>
                <a:defRPr/>
              </a:pPr>
              <a:t>6</a:t>
            </a:fld>
            <a:endParaRPr lang="fr-FR" dirty="0"/>
          </a:p>
        </p:txBody>
      </p:sp>
    </p:spTree>
    <p:extLst>
      <p:ext uri="{BB962C8B-B14F-4D97-AF65-F5344CB8AC3E}">
        <p14:creationId xmlns:p14="http://schemas.microsoft.com/office/powerpoint/2010/main" val="22283032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a:buFontTx/>
              <a:buNone/>
            </a:pPr>
            <a:r>
              <a:rPr lang="de-DE" sz="2400" b="1" dirty="0" smtClean="0">
                <a:solidFill>
                  <a:schemeClr val="accent2"/>
                </a:solidFill>
                <a:latin typeface="Arial" charset="0"/>
                <a:ea typeface="+mj-ea"/>
                <a:cs typeface="Arial" charset="0"/>
              </a:rPr>
              <a:t>Challenges </a:t>
            </a:r>
            <a:r>
              <a:rPr lang="de-DE" sz="2400" b="1" dirty="0" err="1" smtClean="0">
                <a:solidFill>
                  <a:schemeClr val="accent2"/>
                </a:solidFill>
                <a:latin typeface="Arial" charset="0"/>
                <a:ea typeface="+mj-ea"/>
                <a:cs typeface="Arial" charset="0"/>
              </a:rPr>
              <a:t>for</a:t>
            </a:r>
            <a:r>
              <a:rPr lang="de-DE" sz="2400" b="1" dirty="0" smtClean="0">
                <a:solidFill>
                  <a:schemeClr val="accent2"/>
                </a:solidFill>
                <a:latin typeface="Arial" charset="0"/>
                <a:ea typeface="+mj-ea"/>
                <a:cs typeface="Arial" charset="0"/>
              </a:rPr>
              <a:t> Business</a:t>
            </a:r>
          </a:p>
          <a:p>
            <a:pPr>
              <a:buFontTx/>
              <a:buNone/>
            </a:pPr>
            <a:endParaRPr lang="de-DE" sz="800" dirty="0" smtClean="0">
              <a:latin typeface="Arial" charset="0"/>
              <a:cs typeface="Arial" charset="0"/>
            </a:endParaRPr>
          </a:p>
          <a:p>
            <a:r>
              <a:rPr lang="de-DE" sz="2000" dirty="0" smtClean="0">
                <a:latin typeface="Arial" charset="0"/>
                <a:cs typeface="Arial" charset="0"/>
              </a:rPr>
              <a:t>Due Diligence: </a:t>
            </a:r>
            <a:r>
              <a:rPr lang="de-DE" sz="2000" dirty="0" err="1" smtClean="0">
                <a:latin typeface="Arial" charset="0"/>
                <a:cs typeface="Arial" charset="0"/>
              </a:rPr>
              <a:t>What</a:t>
            </a:r>
            <a:r>
              <a:rPr lang="de-DE" sz="2000" dirty="0" smtClean="0">
                <a:latin typeface="Arial" charset="0"/>
                <a:cs typeface="Arial" charset="0"/>
              </a:rPr>
              <a:t> </a:t>
            </a:r>
            <a:r>
              <a:rPr lang="de-DE" sz="2000" dirty="0" err="1" smtClean="0">
                <a:latin typeface="Arial" charset="0"/>
                <a:cs typeface="Arial" charset="0"/>
              </a:rPr>
              <a:t>does</a:t>
            </a:r>
            <a:r>
              <a:rPr lang="de-DE" sz="2000" dirty="0" smtClean="0">
                <a:latin typeface="Arial" charset="0"/>
                <a:cs typeface="Arial" charset="0"/>
              </a:rPr>
              <a:t> </a:t>
            </a:r>
            <a:r>
              <a:rPr lang="de-DE" sz="2000" dirty="0" err="1" smtClean="0">
                <a:latin typeface="Arial" charset="0"/>
                <a:cs typeface="Arial" charset="0"/>
              </a:rPr>
              <a:t>it</a:t>
            </a:r>
            <a:r>
              <a:rPr lang="de-DE" sz="2000" dirty="0" smtClean="0">
                <a:latin typeface="Arial" charset="0"/>
                <a:cs typeface="Arial" charset="0"/>
              </a:rPr>
              <a:t> </a:t>
            </a:r>
            <a:r>
              <a:rPr lang="de-DE" sz="2000" dirty="0" err="1" smtClean="0">
                <a:latin typeface="Arial" charset="0"/>
                <a:cs typeface="Arial" charset="0"/>
              </a:rPr>
              <a:t>mean</a:t>
            </a:r>
            <a:r>
              <a:rPr lang="de-DE" sz="2000" dirty="0" smtClean="0">
                <a:latin typeface="Arial" charset="0"/>
                <a:cs typeface="Arial" charset="0"/>
              </a:rPr>
              <a:t>? </a:t>
            </a:r>
            <a:r>
              <a:rPr lang="de-DE" sz="2000" dirty="0" err="1" smtClean="0">
                <a:latin typeface="Arial" charset="0"/>
                <a:cs typeface="Arial" charset="0"/>
              </a:rPr>
              <a:t>How</a:t>
            </a:r>
            <a:r>
              <a:rPr lang="de-DE" sz="2000" dirty="0" smtClean="0">
                <a:latin typeface="Arial" charset="0"/>
                <a:cs typeface="Arial" charset="0"/>
              </a:rPr>
              <a:t> </a:t>
            </a:r>
            <a:r>
              <a:rPr lang="de-DE" sz="2000" dirty="0" err="1" smtClean="0">
                <a:latin typeface="Arial" charset="0"/>
                <a:cs typeface="Arial" charset="0"/>
              </a:rPr>
              <a:t>to</a:t>
            </a:r>
            <a:r>
              <a:rPr lang="de-DE" sz="2000" dirty="0" smtClean="0">
                <a:latin typeface="Arial" charset="0"/>
                <a:cs typeface="Arial" charset="0"/>
              </a:rPr>
              <a:t> do? </a:t>
            </a:r>
            <a:r>
              <a:rPr lang="de-DE" sz="2000" dirty="0" err="1" smtClean="0">
                <a:latin typeface="Arial" charset="0"/>
                <a:cs typeface="Arial" charset="0"/>
              </a:rPr>
              <a:t>Where</a:t>
            </a:r>
            <a:r>
              <a:rPr lang="de-DE" sz="2000" dirty="0" smtClean="0">
                <a:latin typeface="Arial" charset="0"/>
                <a:cs typeface="Arial" charset="0"/>
              </a:rPr>
              <a:t> </a:t>
            </a:r>
            <a:r>
              <a:rPr lang="de-DE" sz="2000" dirty="0" err="1" smtClean="0">
                <a:latin typeface="Arial" charset="0"/>
                <a:cs typeface="Arial" charset="0"/>
              </a:rPr>
              <a:t>to</a:t>
            </a:r>
            <a:r>
              <a:rPr lang="de-DE" sz="2000" dirty="0" smtClean="0">
                <a:latin typeface="Arial" charset="0"/>
                <a:cs typeface="Arial" charset="0"/>
              </a:rPr>
              <a:t> end?</a:t>
            </a:r>
          </a:p>
          <a:p>
            <a:pPr>
              <a:buFontTx/>
              <a:buNone/>
            </a:pPr>
            <a:endParaRPr lang="de-DE" sz="800" dirty="0" smtClean="0">
              <a:latin typeface="Arial" charset="0"/>
              <a:cs typeface="Arial" charset="0"/>
            </a:endParaRPr>
          </a:p>
          <a:p>
            <a:r>
              <a:rPr lang="de-DE" sz="2000" dirty="0" err="1" smtClean="0">
                <a:latin typeface="Arial" charset="0"/>
                <a:cs typeface="Arial" charset="0"/>
              </a:rPr>
              <a:t>Misuse</a:t>
            </a:r>
            <a:r>
              <a:rPr lang="de-DE" sz="2000" dirty="0" smtClean="0">
                <a:latin typeface="Arial" charset="0"/>
                <a:cs typeface="Arial" charset="0"/>
              </a:rPr>
              <a:t> </a:t>
            </a:r>
            <a:r>
              <a:rPr lang="de-DE" sz="2000" dirty="0" err="1" smtClean="0">
                <a:latin typeface="Arial" charset="0"/>
                <a:cs typeface="Arial" charset="0"/>
              </a:rPr>
              <a:t>of</a:t>
            </a:r>
            <a:r>
              <a:rPr lang="de-DE" sz="2000" dirty="0" smtClean="0">
                <a:latin typeface="Arial" charset="0"/>
                <a:cs typeface="Arial" charset="0"/>
              </a:rPr>
              <a:t> NCP-</a:t>
            </a:r>
            <a:r>
              <a:rPr lang="de-DE" sz="2000" dirty="0" err="1" smtClean="0">
                <a:latin typeface="Arial" charset="0"/>
                <a:cs typeface="Arial" charset="0"/>
              </a:rPr>
              <a:t>Procedure</a:t>
            </a:r>
            <a:r>
              <a:rPr lang="de-DE" sz="2000" dirty="0" smtClean="0">
                <a:latin typeface="Arial" charset="0"/>
                <a:cs typeface="Arial" charset="0"/>
              </a:rPr>
              <a:t> </a:t>
            </a:r>
            <a:r>
              <a:rPr lang="de-DE" sz="2000" dirty="0" err="1" smtClean="0">
                <a:latin typeface="Arial" charset="0"/>
                <a:cs typeface="Arial" charset="0"/>
              </a:rPr>
              <a:t>for</a:t>
            </a:r>
            <a:r>
              <a:rPr lang="de-DE" sz="2000" dirty="0" smtClean="0">
                <a:latin typeface="Arial" charset="0"/>
                <a:cs typeface="Arial" charset="0"/>
              </a:rPr>
              <a:t> </a:t>
            </a:r>
            <a:r>
              <a:rPr lang="de-DE" sz="2000" dirty="0" err="1" smtClean="0">
                <a:latin typeface="Arial" charset="0"/>
                <a:cs typeface="Arial" charset="0"/>
              </a:rPr>
              <a:t>campaigning</a:t>
            </a:r>
            <a:endParaRPr lang="de-DE" sz="2000" dirty="0" smtClean="0">
              <a:latin typeface="Arial" charset="0"/>
              <a:cs typeface="Arial" charset="0"/>
            </a:endParaRPr>
          </a:p>
          <a:p>
            <a:endParaRPr lang="de-DE" sz="800" dirty="0" smtClean="0">
              <a:latin typeface="Arial" charset="0"/>
              <a:cs typeface="Arial" charset="0"/>
            </a:endParaRPr>
          </a:p>
          <a:p>
            <a:pPr>
              <a:buNone/>
            </a:pPr>
            <a:endParaRPr lang="de-DE" sz="800" dirty="0" smtClean="0">
              <a:latin typeface="Arial" charset="0"/>
              <a:cs typeface="Arial" charset="0"/>
            </a:endParaRPr>
          </a:p>
          <a:p>
            <a:r>
              <a:rPr lang="de-DE" sz="2000" dirty="0" err="1" smtClean="0">
                <a:latin typeface="Arial" charset="0"/>
                <a:cs typeface="Arial" charset="0"/>
              </a:rPr>
              <a:t>Between</a:t>
            </a:r>
            <a:r>
              <a:rPr lang="de-DE" sz="2000" dirty="0" smtClean="0">
                <a:latin typeface="Arial" charset="0"/>
                <a:cs typeface="Arial" charset="0"/>
              </a:rPr>
              <a:t> 2000 </a:t>
            </a:r>
            <a:r>
              <a:rPr lang="de-DE" sz="2000" dirty="0" err="1" smtClean="0">
                <a:latin typeface="Arial" charset="0"/>
                <a:cs typeface="Arial" charset="0"/>
              </a:rPr>
              <a:t>and</a:t>
            </a:r>
            <a:r>
              <a:rPr lang="de-DE" sz="2000" dirty="0" smtClean="0">
                <a:latin typeface="Arial" charset="0"/>
                <a:cs typeface="Arial" charset="0"/>
              </a:rPr>
              <a:t> 2011, 262 </a:t>
            </a:r>
            <a:r>
              <a:rPr lang="de-DE" sz="2000" dirty="0" err="1" smtClean="0">
                <a:latin typeface="Arial" charset="0"/>
                <a:cs typeface="Arial" charset="0"/>
              </a:rPr>
              <a:t>complaints</a:t>
            </a:r>
            <a:r>
              <a:rPr lang="de-DE" sz="2000" dirty="0" smtClean="0">
                <a:latin typeface="Arial" charset="0"/>
                <a:cs typeface="Arial" charset="0"/>
              </a:rPr>
              <a:t> </a:t>
            </a:r>
            <a:r>
              <a:rPr lang="de-DE" sz="2000" dirty="0" err="1" smtClean="0">
                <a:latin typeface="Arial" charset="0"/>
                <a:cs typeface="Arial" charset="0"/>
              </a:rPr>
              <a:t>were</a:t>
            </a:r>
            <a:r>
              <a:rPr lang="de-DE" sz="2000" dirty="0" smtClean="0">
                <a:latin typeface="Arial" charset="0"/>
                <a:cs typeface="Arial" charset="0"/>
              </a:rPr>
              <a:t> </a:t>
            </a:r>
            <a:r>
              <a:rPr lang="de-DE" sz="2000" dirty="0" err="1" smtClean="0">
                <a:latin typeface="Arial" charset="0"/>
                <a:cs typeface="Arial" charset="0"/>
              </a:rPr>
              <a:t>raised</a:t>
            </a:r>
            <a:r>
              <a:rPr lang="de-DE" sz="2000" dirty="0" smtClean="0">
                <a:latin typeface="Arial" charset="0"/>
                <a:cs typeface="Arial" charset="0"/>
              </a:rPr>
              <a:t> </a:t>
            </a:r>
            <a:r>
              <a:rPr lang="de-DE" sz="2000" dirty="0" err="1" smtClean="0">
                <a:latin typeface="Arial" charset="0"/>
                <a:cs typeface="Arial" charset="0"/>
              </a:rPr>
              <a:t>at</a:t>
            </a:r>
            <a:r>
              <a:rPr lang="de-DE" sz="2000" dirty="0" smtClean="0">
                <a:latin typeface="Arial" charset="0"/>
                <a:cs typeface="Arial" charset="0"/>
              </a:rPr>
              <a:t> </a:t>
            </a:r>
            <a:r>
              <a:rPr lang="de-DE" sz="2000" dirty="0" err="1" smtClean="0">
                <a:latin typeface="Arial" charset="0"/>
                <a:cs typeface="Arial" charset="0"/>
              </a:rPr>
              <a:t>the</a:t>
            </a:r>
            <a:r>
              <a:rPr lang="de-DE" sz="2000" dirty="0" smtClean="0">
                <a:latin typeface="Arial" charset="0"/>
                <a:cs typeface="Arial" charset="0"/>
              </a:rPr>
              <a:t> NCP in </a:t>
            </a:r>
            <a:r>
              <a:rPr lang="de-DE" sz="2000" dirty="0" err="1" smtClean="0">
                <a:latin typeface="Arial" charset="0"/>
                <a:cs typeface="Arial" charset="0"/>
              </a:rPr>
              <a:t>the</a:t>
            </a:r>
            <a:r>
              <a:rPr lang="de-DE" sz="2000" dirty="0" smtClean="0">
                <a:latin typeface="Arial" charset="0"/>
                <a:cs typeface="Arial" charset="0"/>
              </a:rPr>
              <a:t> 44 </a:t>
            </a:r>
            <a:r>
              <a:rPr lang="en-GB" sz="2000" dirty="0" smtClean="0">
                <a:latin typeface="Arial" charset="0"/>
                <a:cs typeface="Arial" charset="0"/>
              </a:rPr>
              <a:t>members which adhere to the OECD </a:t>
            </a:r>
            <a:r>
              <a:rPr lang="en-GB" sz="2000" dirty="0" err="1" smtClean="0">
                <a:latin typeface="Arial" charset="0"/>
                <a:cs typeface="Arial" charset="0"/>
              </a:rPr>
              <a:t>Guidlines</a:t>
            </a:r>
            <a:r>
              <a:rPr lang="en-GB" sz="2000" dirty="0" smtClean="0">
                <a:latin typeface="Arial" charset="0"/>
                <a:cs typeface="Arial" charset="0"/>
              </a:rPr>
              <a:t>.</a:t>
            </a:r>
          </a:p>
          <a:p>
            <a:pPr>
              <a:buNone/>
            </a:pPr>
            <a:endParaRPr lang="en-GB" sz="800" dirty="0" smtClean="0">
              <a:latin typeface="Arial" charset="0"/>
              <a:cs typeface="Arial" charset="0"/>
            </a:endParaRPr>
          </a:p>
          <a:p>
            <a:r>
              <a:rPr lang="en-GB" sz="2000" dirty="0" smtClean="0">
                <a:latin typeface="Arial" charset="0"/>
                <a:cs typeface="Arial" charset="0"/>
              </a:rPr>
              <a:t>This low number shows that business takes it responsibility serious and comply with the provision in the Guidelines.</a:t>
            </a:r>
            <a:endParaRPr lang="de-DE" sz="2000" dirty="0" smtClean="0">
              <a:latin typeface="Arial" charset="0"/>
              <a:cs typeface="Arial" charset="0"/>
            </a:endParaRPr>
          </a:p>
          <a:p>
            <a:pPr>
              <a:buNone/>
            </a:pPr>
            <a:endParaRPr lang="de-CH" sz="2000" dirty="0"/>
          </a:p>
        </p:txBody>
      </p:sp>
      <p:sp>
        <p:nvSpPr>
          <p:cNvPr id="4" name="Foliennummernplatzhalter 3"/>
          <p:cNvSpPr>
            <a:spLocks noGrp="1"/>
          </p:cNvSpPr>
          <p:nvPr>
            <p:ph type="sldNum" sz="quarter" idx="12"/>
          </p:nvPr>
        </p:nvSpPr>
        <p:spPr/>
        <p:txBody>
          <a:bodyPr/>
          <a:lstStyle/>
          <a:p>
            <a:pPr>
              <a:defRPr/>
            </a:pPr>
            <a:fld id="{05DEA5E8-C14A-46A2-9387-786F59EE5B95}" type="slidenum">
              <a:rPr lang="fr-FR" smtClean="0"/>
              <a:pPr>
                <a:defRPr/>
              </a:pPr>
              <a:t>7</a:t>
            </a:fld>
            <a:endParaRPr lang="fr-FR" dirty="0"/>
          </a:p>
        </p:txBody>
      </p:sp>
    </p:spTree>
    <p:extLst>
      <p:ext uri="{BB962C8B-B14F-4D97-AF65-F5344CB8AC3E}">
        <p14:creationId xmlns:p14="http://schemas.microsoft.com/office/powerpoint/2010/main" val="350003075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TotalTime>
  <Words>364</Words>
  <Application>Microsoft Office PowerPoint</Application>
  <PresentationFormat>Ekran Gösterisi (4:3)</PresentationFormat>
  <Paragraphs>64</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Ofis Teması</vt:lpstr>
      <vt:lpstr> OECD Guidelines for Multinational Enterprises   </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SHNWEBPC</dc:creator>
  <cp:lastModifiedBy>Hp</cp:lastModifiedBy>
  <cp:revision>15</cp:revision>
  <cp:lastPrinted>2013-04-03T11:35:20Z</cp:lastPrinted>
  <dcterms:created xsi:type="dcterms:W3CDTF">2013-03-18T14:58:09Z</dcterms:created>
  <dcterms:modified xsi:type="dcterms:W3CDTF">2014-06-10T13:38:04Z</dcterms:modified>
</cp:coreProperties>
</file>