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91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apak" id="{667269DC-F4F7-40AD-8EB3-21C1BE41DC0A}">
          <p14:sldIdLst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</p14:sldIdLst>
        </p14:section>
        <p14:section name="İç Sayfalar" id="{5504F093-0396-424B-BE03-C2A1047ABF4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6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BB100-9A24-4198-BFEF-04967745509D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73D88-2173-4D75-A1A8-BFE46E0C9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04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107E2-F77B-4151-ADC6-557AE82A6B9C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1563D-835C-4A89-827F-E01140BF7A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7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89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28A8855-DF0A-40F0-B35F-CE5EE1542188}" type="slidenum">
              <a:rPr lang="fr-FR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fr-F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E65B5B0-DA99-489C-B2C5-6F11DF3BA411}" type="slidenum">
              <a:rPr lang="en-US" altLang="en-US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4813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97FF190-19D3-4BD2-A055-FAF1837BBE11}" type="slidenum">
              <a:rPr lang="fr-FR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fr-F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10.06.2014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4176464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GB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UN Guiding Principles on Business and Human Rights</a:t>
            </a:r>
            <a:r>
              <a:rPr lang="en-US" altLang="fr-FR" sz="3600" b="1" dirty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fr-FR" sz="3600" b="1" dirty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fr-FR" sz="36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endParaRPr lang="fr-FR" sz="2400" b="1" dirty="0" smtClean="0">
              <a:solidFill>
                <a:srgbClr val="013A79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971550" y="4953000"/>
            <a:ext cx="7416800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endParaRPr lang="de-CH" altLang="fr-FR" sz="22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GB" altLang="fr-FR" sz="2200" dirty="0">
                <a:latin typeface="Arial" charset="0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29268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412776"/>
            <a:ext cx="7772400" cy="4095750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What </a:t>
            </a:r>
            <a:r>
              <a:rPr lang="en-GB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is expected?</a:t>
            </a:r>
          </a:p>
          <a:p>
            <a:pPr marL="0" indent="0">
              <a:buNone/>
            </a:pPr>
            <a:endParaRPr lang="en-GB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Company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Statement on Human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</a:p>
          <a:p>
            <a:pPr marL="0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0"/>
              </a:spcAft>
              <a:tabLst>
                <a:tab pos="2065338" algn="l"/>
              </a:tabLst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No one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way (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stand-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alone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within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existing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texts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 eaLnBrk="1" hangingPunct="1">
              <a:spcAft>
                <a:spcPts val="0"/>
              </a:spcAft>
              <a:buNone/>
              <a:tabLst>
                <a:tab pos="2065338" algn="l"/>
              </a:tabLst>
              <a:defRPr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0"/>
              </a:spcAft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Adopted by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Board</a:t>
            </a:r>
          </a:p>
          <a:p>
            <a:pPr marL="457200" lvl="1" indent="0" eaLnBrk="1" hangingPunct="1">
              <a:spcAft>
                <a:spcPts val="0"/>
              </a:spcAft>
              <a:buNone/>
              <a:defRPr/>
            </a:pPr>
            <a:endParaRPr lang="en-GB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0"/>
              </a:spcAft>
              <a:defRPr/>
            </a:pPr>
            <a:r>
              <a:rPr lang="en-GB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</a:t>
            </a: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careful with language (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Consistency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interpretation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How 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could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viewed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misused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  <a:r>
              <a:rPr lang="fr-CH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</a:p>
          <a:p>
            <a:pPr marL="457200" lvl="1" indent="0" eaLnBrk="1" hangingPunct="1">
              <a:spcAft>
                <a:spcPts val="0"/>
              </a:spcAft>
              <a:buNone/>
              <a:defRPr/>
            </a:pPr>
            <a:endParaRPr lang="en-GB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dissemination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responsible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Are 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lang="fr-CH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fr-CH" sz="2000" dirty="0" smtClean="0">
                <a:solidFill>
                  <a:srgbClr val="000000"/>
                </a:solidFill>
              </a:rPr>
              <a:t>)</a:t>
            </a:r>
            <a:endParaRPr lang="fr-CH" sz="2000" dirty="0">
              <a:solidFill>
                <a:srgbClr val="000000"/>
              </a:solidFill>
            </a:endParaRPr>
          </a:p>
          <a:p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929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409575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Due </a:t>
            </a:r>
            <a:r>
              <a:rPr lang="en-GB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Dilligence</a:t>
            </a:r>
            <a:endParaRPr lang="en-GB" altLang="en-US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Guiding Principle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17 addresses the approach of using due diligence as a "tool" to help a company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identify, prevent, mitigate and account for any adverse human rights impacts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lvl="1" indent="0">
              <a:buNone/>
            </a:pPr>
            <a:endParaRPr lang="en-GB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Due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diligence can help answer the question "</a:t>
            </a:r>
            <a:r>
              <a:rPr lang="en-GB" sz="2000" i="1" dirty="0">
                <a:latin typeface="Arial" panose="020B0604020202020204" pitchFamily="34" charset="0"/>
                <a:cs typeface="Arial" panose="020B0604020202020204" pitchFamily="34" charset="0"/>
              </a:rPr>
              <a:t>how does a business know that it is doing no harm?" </a:t>
            </a:r>
            <a:endParaRPr lang="en-GB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>
              <a:buNone/>
            </a:pP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Due Diligence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should include assessing actual or potential human rights impacts, integrating and acting upon its findings, tracking responses and communicating any actions. 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>
              <a:buNone/>
            </a:pP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company needs to not only look at its own operations, but also those created by any business relationships. </a:t>
            </a: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8282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contenu 4"/>
          <p:cNvSpPr>
            <a:spLocks noGrp="1"/>
          </p:cNvSpPr>
          <p:nvPr>
            <p:ph idx="1"/>
          </p:nvPr>
        </p:nvSpPr>
        <p:spPr>
          <a:xfrm>
            <a:off x="683568" y="1412776"/>
            <a:ext cx="7848600" cy="4319587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GB" altLang="en-US" sz="2000" dirty="0" smtClean="0">
                <a:latin typeface="Arial" charset="0"/>
                <a:cs typeface="Arial" charset="0"/>
              </a:rPr>
              <a:t>Access to Remedy</a:t>
            </a:r>
          </a:p>
          <a:p>
            <a:pPr lvl="1" eaLnBrk="1" hangingPunct="1">
              <a:spcAft>
                <a:spcPts val="1200"/>
              </a:spcAft>
            </a:pPr>
            <a:r>
              <a:rPr lang="en-GB" altLang="en-US" sz="2000" dirty="0" smtClean="0">
                <a:latin typeface="Arial" charset="0"/>
                <a:cs typeface="Arial" charset="0"/>
              </a:rPr>
              <a:t>Need to provide effective mechanisms to address negative Human Rights impacts</a:t>
            </a:r>
          </a:p>
          <a:p>
            <a:pPr lvl="1" eaLnBrk="1" hangingPunct="1"/>
            <a:r>
              <a:rPr lang="en-GB" altLang="en-US" sz="2000" dirty="0" smtClean="0">
                <a:latin typeface="Arial" charset="0"/>
                <a:cs typeface="Arial" charset="0"/>
              </a:rPr>
              <a:t>Consider own mechanism</a:t>
            </a:r>
          </a:p>
          <a:p>
            <a:pPr lvl="2" eaLnBrk="1" hangingPunct="1">
              <a:spcAft>
                <a:spcPts val="1200"/>
              </a:spcAft>
              <a:buClr>
                <a:srgbClr val="013A79"/>
              </a:buClr>
              <a:buFont typeface="Wingdings" pitchFamily="2" charset="2"/>
              <a:buChar char="ü"/>
            </a:pPr>
            <a:r>
              <a:rPr lang="en-GB" altLang="en-US" sz="2000" dirty="0" smtClean="0">
                <a:latin typeface="Arial" charset="0"/>
                <a:cs typeface="Arial" charset="0"/>
              </a:rPr>
              <a:t>Real, accessible and credible</a:t>
            </a:r>
          </a:p>
          <a:p>
            <a:pPr lvl="1" eaLnBrk="1" hangingPunct="1"/>
            <a:r>
              <a:rPr lang="en-GB" altLang="en-US" sz="2000" dirty="0" smtClean="0">
                <a:latin typeface="Arial" charset="0"/>
                <a:cs typeface="Arial" charset="0"/>
              </a:rPr>
              <a:t>Know national legal context</a:t>
            </a:r>
          </a:p>
          <a:p>
            <a:pPr lvl="2" eaLnBrk="1" hangingPunct="1">
              <a:spcAft>
                <a:spcPts val="1200"/>
              </a:spcAft>
              <a:buClr>
                <a:srgbClr val="013A79"/>
              </a:buClr>
              <a:buFont typeface="Wingdings" pitchFamily="2" charset="2"/>
              <a:buChar char="ü"/>
            </a:pPr>
            <a:r>
              <a:rPr lang="en-GB" altLang="en-US" sz="2000" dirty="0" smtClean="0">
                <a:latin typeface="Arial" charset="0"/>
                <a:cs typeface="Arial" charset="0"/>
              </a:rPr>
              <a:t>National Human Rights Institutes</a:t>
            </a:r>
          </a:p>
          <a:p>
            <a:pPr lvl="1" eaLnBrk="1" hangingPunct="1"/>
            <a:r>
              <a:rPr lang="en-GB" altLang="en-US" sz="2000" dirty="0" smtClean="0">
                <a:latin typeface="Arial" charset="0"/>
                <a:cs typeface="Arial" charset="0"/>
              </a:rPr>
              <a:t>Help line, contact person</a:t>
            </a:r>
          </a:p>
          <a:p>
            <a:pPr lvl="2" eaLnBrk="1" hangingPunct="1">
              <a:buClr>
                <a:srgbClr val="013A79"/>
              </a:buClr>
              <a:buFont typeface="Wingdings" pitchFamily="2" charset="2"/>
              <a:buChar char="ü"/>
            </a:pPr>
            <a:r>
              <a:rPr lang="en-GB" altLang="en-US" sz="2000" dirty="0" smtClean="0">
                <a:latin typeface="Arial" charset="0"/>
                <a:cs typeface="Arial" charset="0"/>
              </a:rPr>
              <a:t>Process – transparent</a:t>
            </a:r>
          </a:p>
          <a:p>
            <a:pPr lvl="2" eaLnBrk="1" hangingPunct="1">
              <a:buClr>
                <a:srgbClr val="013A79"/>
              </a:buClr>
              <a:buFont typeface="Wingdings" pitchFamily="2" charset="2"/>
              <a:buChar char="ü"/>
            </a:pPr>
            <a:r>
              <a:rPr lang="en-GB" altLang="en-US" sz="2000" dirty="0" smtClean="0">
                <a:latin typeface="Arial" charset="0"/>
                <a:cs typeface="Arial" charset="0"/>
              </a:rPr>
              <a:t>Outcome - transparent</a:t>
            </a:r>
          </a:p>
          <a:p>
            <a:pPr lvl="1" eaLnBrk="1" hangingPunct="1">
              <a:spcAft>
                <a:spcPts val="1200"/>
              </a:spcAft>
            </a:pPr>
            <a:endParaRPr lang="en-GB" altLang="en-US" sz="1400" dirty="0" smtClean="0">
              <a:latin typeface="Arial" charset="0"/>
              <a:cs typeface="Arial" charset="0"/>
            </a:endParaRPr>
          </a:p>
        </p:txBody>
      </p:sp>
      <p:sp>
        <p:nvSpPr>
          <p:cNvPr id="2662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013A79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13A79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4D4BD0A-EFE2-48EA-8BBB-CBE96850249B}" type="slidenum">
              <a:rPr lang="fr-FR" altLang="en-US" sz="1400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fr-FR" altLang="en-US" sz="140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6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12776"/>
            <a:ext cx="7772400" cy="40957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UN Working </a:t>
            </a:r>
            <a:r>
              <a:rPr lang="en-GB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Group </a:t>
            </a:r>
            <a:r>
              <a:rPr lang="en-GB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on Business and Human </a:t>
            </a:r>
            <a:r>
              <a:rPr lang="en-GB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Rights</a:t>
            </a:r>
          </a:p>
          <a:p>
            <a:pPr marL="0" indent="0">
              <a:buNone/>
            </a:pPr>
            <a:endParaRPr lang="en-GB" sz="8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In June 2011 the UN Human Rights Council decided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to establish to set up a </a:t>
            </a:r>
            <a:r>
              <a:rPr lang="en-US" sz="2000" u="sng" dirty="0">
                <a:latin typeface="Arial" pitchFamily="34" charset="0"/>
                <a:cs typeface="Arial" pitchFamily="34" charset="0"/>
              </a:rPr>
              <a:t>Working Group on business and human rights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to promote the effective and comprehensive dissemination and implementation of the UN Guiding Principles on Business and Human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Rights.</a:t>
            </a:r>
          </a:p>
          <a:p>
            <a:pPr marL="0" indent="0">
              <a:buNone/>
            </a:pPr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UN Working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Group pursues three work streams through which it will deliver its mandate:</a:t>
            </a:r>
          </a:p>
          <a:p>
            <a:pPr marL="0" indent="0">
              <a:buFontTx/>
              <a:buNone/>
              <a:defRPr/>
            </a:pPr>
            <a:endParaRPr lang="en-GB" sz="1000" dirty="0">
              <a:latin typeface="Arial" pitchFamily="34" charset="0"/>
              <a:cs typeface="Arial" pitchFamily="34" charset="0"/>
            </a:endParaRPr>
          </a:p>
          <a:p>
            <a:pPr lvl="1"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Global dissemination</a:t>
            </a:r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 lvl="1"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Promoting implementation</a:t>
            </a:r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 lvl="1"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Embedding in global governance frameworks</a:t>
            </a:r>
          </a:p>
          <a:p>
            <a:pPr marL="0" indent="0">
              <a:buFontTx/>
              <a:buNone/>
              <a:defRPr/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1116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84784"/>
            <a:ext cx="7772400" cy="40957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Webcast of the Business and Human Rights Webinar is online available </a:t>
            </a:r>
          </a:p>
          <a:p>
            <a:pPr marL="0" indent="0">
              <a:buNone/>
            </a:pPr>
            <a:endParaRPr lang="en-GB" sz="2000" u="sng" dirty="0">
              <a:latin typeface="Arial" pitchFamily="34" charset="0"/>
              <a:cs typeface="Arial" pitchFamily="34" charset="0"/>
            </a:endParaRPr>
          </a:p>
          <a:p>
            <a:r>
              <a:rPr lang="en-GB" sz="2000" dirty="0">
                <a:latin typeface="Arial" pitchFamily="34" charset="0"/>
                <a:cs typeface="Arial" pitchFamily="34" charset="0"/>
              </a:rPr>
              <a:t>On 20 December 2012 IOE Secretary-General Brent Wilton delivered a webinar on the UN Guiding Principles on Business and Human Rights to provide employer organisation members, and their member companies, with a preliminary update on the implementation of the Guiding Principles, as well as to discuss challenges and obstacles. </a:t>
            </a:r>
          </a:p>
          <a:p>
            <a:pPr marL="0" indent="0">
              <a:buNone/>
            </a:pPr>
            <a:endParaRPr lang="en-GB" sz="2000" dirty="0">
              <a:latin typeface="Arial" pitchFamily="34" charset="0"/>
              <a:cs typeface="Arial" pitchFamily="34" charset="0"/>
            </a:endParaRPr>
          </a:p>
          <a:p>
            <a:r>
              <a:rPr lang="en-GB" sz="2000" dirty="0">
                <a:latin typeface="Arial" pitchFamily="34" charset="0"/>
                <a:cs typeface="Arial" pitchFamily="34" charset="0"/>
              </a:rPr>
              <a:t>A webcast of this webinar is 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online available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via the following link: http://www.youtube.com/watch?v=jpYTfIItm1I&amp;feature=youtu.be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979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412776"/>
            <a:ext cx="7772400" cy="4320480"/>
          </a:xfrm>
        </p:spPr>
        <p:txBody>
          <a:bodyPr>
            <a:normAutofit fontScale="77500" lnSpcReduction="20000"/>
          </a:bodyPr>
          <a:lstStyle/>
          <a:p>
            <a:pPr>
              <a:buFontTx/>
              <a:buNone/>
            </a:pPr>
            <a:r>
              <a:rPr lang="de-CH" altLang="fr-FR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Context </a:t>
            </a:r>
          </a:p>
          <a:p>
            <a:pPr>
              <a:buNone/>
            </a:pPr>
            <a:endParaRPr lang="de-CH" altLang="fr-FR" sz="800" dirty="0" smtClean="0">
              <a:latin typeface="Arial" charset="0"/>
              <a:cs typeface="Arial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 August 2003 a sub-commission of the UN Commission on Human Rights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presented the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so-called “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draft norms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” on the responsibilities of corporations with regard to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human rights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These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“draft norms” took the approach that the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duty of governments to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enforce human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rights could be transferred to companies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sometimes in a binding manner. 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60th meeting of the UN Commission on Human Rights in April 2004,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the “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draft norms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” were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rejected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Instead, a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special representative for human rights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 multilateral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enterprises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(John </a:t>
            </a:r>
            <a:r>
              <a:rPr lang="en-GB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Ruggie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was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appointed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and asked to present recommendations on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responsibility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of multinational enterprises. </a:t>
            </a: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CH" alt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de-CH" alt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altLang="fr-FR" sz="2400" dirty="0" smtClean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GB" altLang="fr-FR" sz="2000" dirty="0" smtClean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380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00808"/>
            <a:ext cx="7772400" cy="4095750"/>
          </a:xfrm>
        </p:spPr>
        <p:txBody>
          <a:bodyPr>
            <a:normAutofit lnSpcReduction="10000"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 his report presented in April 2008 UN special representative John </a:t>
            </a:r>
            <a:r>
              <a:rPr lang="en-GB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Ruggie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proposes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 concept for human rights and companies which he breaks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down into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three principles: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protect, respect and remedy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Protect: it is the duty of the state to protect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its people against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human rights infringements by non-state players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lvl="1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Respect: it is the duty of companies to respect human rights and to put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 place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management structures necessary to this end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lvl="1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Remedy: judicial and non-judicial grievance mechanisms need to be developed and reinforced in order to improve defence against human rights infringements.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9928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4095750"/>
          </a:xfrm>
        </p:spPr>
        <p:txBody>
          <a:bodyPr/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UN Human Rights Council in 2008 endorsed the “protect-respect-remedy” framework and asked Jon </a:t>
            </a:r>
            <a:r>
              <a:rPr lang="en-GB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Ruggie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 operationalize it.</a:t>
            </a:r>
          </a:p>
          <a:p>
            <a:pPr marL="0" indent="0">
              <a:buNone/>
            </a:pPr>
            <a:endParaRPr lang="en-GB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This finally led to the </a:t>
            </a:r>
            <a:r>
              <a:rPr lang="en-GB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 Guiding Principles for Business and Human Rights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which were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unanimously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endorsed by the UN Human Rights Council in June 2011. 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503092"/>
            <a:ext cx="1970123" cy="1311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6372200" y="4118688"/>
            <a:ext cx="26146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13A79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13A79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600" dirty="0"/>
              <a:t>“UN Draft Norms” (2003)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771800" y="4653136"/>
            <a:ext cx="208823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013A79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13A79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600" dirty="0"/>
              <a:t>“Protect, Respect, Remedy” Framework (2008)</a:t>
            </a:r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4860032" y="5877271"/>
            <a:ext cx="273630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013A79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13A79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1600" dirty="0"/>
              <a:t>UN Guiding Principles on Business and Human Rights (2011)</a:t>
            </a:r>
          </a:p>
        </p:txBody>
      </p:sp>
    </p:spTree>
    <p:extLst>
      <p:ext uri="{BB962C8B-B14F-4D97-AF65-F5344CB8AC3E}">
        <p14:creationId xmlns:p14="http://schemas.microsoft.com/office/powerpoint/2010/main" val="3803704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340768"/>
            <a:ext cx="7772400" cy="432048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  <a:defRPr/>
            </a:pPr>
            <a:r>
              <a:rPr lang="en-GB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The UN Guiding Principles for Business and Human Rights</a:t>
            </a:r>
          </a:p>
          <a:p>
            <a:pPr marL="0" indent="0" eaLnBrk="1" hangingPunct="1">
              <a:buNone/>
              <a:defRPr/>
            </a:pPr>
            <a:endParaRPr lang="en-GB" sz="8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UN Guiding Principles are based on and operationalise the “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protect-respect-remedy” framework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which the UN Human Rights Council had endorsed in 2011.</a:t>
            </a:r>
          </a:p>
          <a:p>
            <a:pPr marL="0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UN Guiding Principles contain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recommendations to governments and businesses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principles do not impose new legal obligations on business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or change the nature of existing human rights instruments. </a:t>
            </a:r>
          </a:p>
          <a:p>
            <a:pPr marL="0" indent="0">
              <a:buNone/>
            </a:pP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They rather aim to articulate what these established instruments mean, for both States and companies, and to address the gap between law and practice.</a:t>
            </a:r>
          </a:p>
          <a:p>
            <a:pPr marL="0" indent="0">
              <a:buNone/>
            </a:pPr>
            <a:endParaRPr lang="en-GB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AB5DD0-3E2D-4BB3-9236-2D3BA3B3CBC1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772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412776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The State duty to </a:t>
            </a:r>
            <a:r>
              <a:rPr lang="en-GB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protect</a:t>
            </a:r>
          </a:p>
          <a:p>
            <a:pPr marL="0" indent="0">
              <a:buNone/>
            </a:pPr>
            <a:endParaRPr lang="en-GB" sz="800" b="1" dirty="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States are the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primary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source of Human Rights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law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Governments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establish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laws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implement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enforce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them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are the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prerequisite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for effective 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respect by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companies</a:t>
            </a:r>
            <a:endParaRPr lang="fr-CH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1200"/>
              </a:spcAft>
              <a:defRPr/>
            </a:pP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huge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challenge are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weak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governance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zones</a:t>
            </a:r>
          </a:p>
          <a:p>
            <a:pPr lvl="1" eaLnBrk="1" hangingPunct="1">
              <a:spcAft>
                <a:spcPts val="0"/>
              </a:spcAft>
              <a:defRPr/>
            </a:pP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Clouding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of the line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protect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and respect</a:t>
            </a:r>
          </a:p>
          <a:p>
            <a:pPr lvl="1" eaLnBrk="1" hangingPunct="1">
              <a:spcAft>
                <a:spcPts val="0"/>
              </a:spcAft>
              <a:defRPr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Expectation by society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companies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step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</a:p>
          <a:p>
            <a:pPr marL="457200" lvl="1" indent="0" eaLnBrk="1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fr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Expectation on States to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>
                <a:latin typeface="Arial" panose="020B0604020202020204" pitchFamily="34" charset="0"/>
                <a:cs typeface="Arial" panose="020B0604020202020204" pitchFamily="34" charset="0"/>
              </a:rPr>
              <a:t>existing</a:t>
            </a:r>
            <a:r>
              <a:rPr lang="fr-CH" sz="2000" dirty="0">
                <a:latin typeface="Arial" panose="020B0604020202020204" pitchFamily="34" charset="0"/>
                <a:cs typeface="Arial" panose="020B0604020202020204" pitchFamily="34" charset="0"/>
              </a:rPr>
              <a:t> gaps in protection</a:t>
            </a:r>
          </a:p>
          <a:p>
            <a:endParaRPr lang="de-CH" alt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45E29F-65B2-46D6-A94B-71F9C87379DA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99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ce réservé du contenu 4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4679950"/>
          </a:xfrm>
        </p:spPr>
        <p:txBody>
          <a:bodyPr/>
          <a:lstStyle/>
          <a:p>
            <a:pPr marL="0" indent="0" eaLnBrk="1" hangingPunct="1">
              <a:spcAft>
                <a:spcPts val="600"/>
              </a:spcAft>
              <a:buNone/>
              <a:defRPr/>
            </a:pPr>
            <a:r>
              <a:rPr lang="fr-CH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Business needs to </a:t>
            </a:r>
            <a:r>
              <a:rPr lang="fr-CH" sz="2000" b="1" dirty="0" err="1">
                <a:solidFill>
                  <a:schemeClr val="accent2"/>
                </a:solidFill>
                <a:latin typeface="Arial" charset="0"/>
                <a:cs typeface="Arial" charset="0"/>
              </a:rPr>
              <a:t>track</a:t>
            </a:r>
            <a:r>
              <a:rPr lang="fr-CH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 </a:t>
            </a:r>
            <a:r>
              <a:rPr lang="fr-CH" sz="2000" b="1" dirty="0" err="1" smtClean="0">
                <a:solidFill>
                  <a:schemeClr val="accent2"/>
                </a:solidFill>
                <a:latin typeface="Arial" charset="0"/>
                <a:cs typeface="Arial" charset="0"/>
              </a:rPr>
              <a:t>Government`s</a:t>
            </a:r>
            <a:r>
              <a:rPr lang="fr-CH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 </a:t>
            </a:r>
            <a:r>
              <a:rPr lang="fr-CH" sz="20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intentions</a:t>
            </a:r>
          </a:p>
          <a:p>
            <a:pPr lvl="1" eaLnBrk="1" hangingPunct="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Risk of constraints on business.</a:t>
            </a:r>
          </a:p>
          <a:p>
            <a:pPr lvl="1" eaLnBrk="1" hangingPunct="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EU national action plans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being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developed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eaLnBrk="1" hangingPunct="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Council of Europe has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started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 standard on the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implementation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the UN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Guiding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Principles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eaLnBrk="1" hangingPunct="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Reporting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requirements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eaLnBrk="1" hangingPunct="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Conditionality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Procurement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Export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credits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Extraterritoriality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domestic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laws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lvl="1" eaLnBrk="1" hangingPunct="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 work to ensure focus of the Principles is not just on business </a:t>
            </a:r>
            <a:r>
              <a:rPr lang="fr-CH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behaviour</a:t>
            </a:r>
            <a:r>
              <a:rPr lang="fr-CH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lvl="1" indent="0" eaLnBrk="1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fr-CH" dirty="0"/>
          </a:p>
        </p:txBody>
      </p:sp>
      <p:sp>
        <p:nvSpPr>
          <p:cNvPr id="1741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013A79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13A79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F721ACE-6AEF-4492-B2A1-EECA261863B3}" type="slidenum">
              <a:rPr lang="fr-FR" altLang="en-US" sz="1400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fr-FR" altLang="en-US" sz="140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58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412776"/>
            <a:ext cx="7772400" cy="4114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altLang="fr-FR" sz="20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Corporate Responsibility to Respect Human Rights </a:t>
            </a:r>
          </a:p>
          <a:p>
            <a:pPr>
              <a:buNone/>
            </a:pPr>
            <a:endParaRPr lang="en-GB" sz="800" dirty="0"/>
          </a:p>
          <a:p>
            <a:pPr lvl="0"/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“Business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enterprises should respect human rights. This means that they should avoid infringing on the human rights of others and should address adverse human rights impacts with which they are involved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(Principle 11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lvl="0" indent="0">
              <a:buNone/>
            </a:pPr>
            <a:endParaRPr lang="en-GB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600"/>
              </a:spcAft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Comply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with all applicable laws (even if enforcement is weak)</a:t>
            </a:r>
          </a:p>
          <a:p>
            <a:pPr lvl="1" eaLnBrk="1" hangingPunct="1">
              <a:spcAft>
                <a:spcPts val="1200"/>
              </a:spcAft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Premise of “do no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harm”: Have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 look from the view of rights holders –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bottom-up approach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600"/>
              </a:spcAft>
              <a:defRPr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Transition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 expectation: From broad policy/CSR-Statements of intent to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“Knowing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showing”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Aft>
                <a:spcPts val="600"/>
              </a:spcAft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Framework is “guidance”, not a “standard”. No “one-size-fits-all” within or between companies / regions, etc.</a:t>
            </a:r>
          </a:p>
          <a:p>
            <a:pPr marL="0" indent="0" eaLnBrk="1" hangingPunct="1">
              <a:buNone/>
            </a:pPr>
            <a:endParaRPr lang="en-GB" alt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de-CH" dirty="0" smtClean="0"/>
          </a:p>
          <a:p>
            <a:pPr>
              <a:defRPr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45E29F-65B2-46D6-A94B-71F9C87379DA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142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9598" y="1412776"/>
            <a:ext cx="7775575" cy="3108325"/>
          </a:xfrm>
        </p:spPr>
        <p:txBody>
          <a:bodyPr/>
          <a:lstStyle/>
          <a:p>
            <a:pPr marL="361950" lvl="1" indent="-361950" eaLnBrk="1" hangingPunct="1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 not harm means: </a:t>
            </a:r>
            <a:endParaRPr lang="en-US" sz="2000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lvl="1" indent="0" eaLnBrk="1" hangingPunct="1">
              <a:buNone/>
              <a:defRPr/>
            </a:pPr>
            <a:endParaRPr lang="en-US" sz="8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Avoid causing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 contributing to adverse impacts through own activities; and</a:t>
            </a:r>
          </a:p>
          <a:p>
            <a:pPr marL="400050" lvl="1" indent="0" eaLnBrk="1" hangingPunct="1">
              <a:buNone/>
              <a:defRPr/>
            </a:pPr>
            <a:endParaRPr lang="en-US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Seek to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prevent or mitigate adverse impacts directly linked to company through business relationships - Even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if they have not contributed to those impacts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54559" y="5433665"/>
            <a:ext cx="8001000" cy="707886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13A79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13A79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“Avoid” = control (you are responsible for impacts)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“Seek to” = leverage (supplier is responsible for impacts)</a:t>
            </a:r>
          </a:p>
        </p:txBody>
      </p:sp>
    </p:spTree>
    <p:extLst>
      <p:ext uri="{BB962C8B-B14F-4D97-AF65-F5344CB8AC3E}">
        <p14:creationId xmlns:p14="http://schemas.microsoft.com/office/powerpoint/2010/main" val="2083129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1066</Words>
  <Application>Microsoft Office PowerPoint</Application>
  <PresentationFormat>Ekran Gösterisi (4:3)</PresentationFormat>
  <Paragraphs>128</Paragraphs>
  <Slides>14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 UN Guiding Principles on Business and Human Rights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SHNWEBPC</dc:creator>
  <cp:lastModifiedBy>Hp</cp:lastModifiedBy>
  <cp:revision>17</cp:revision>
  <cp:lastPrinted>2013-04-03T11:35:20Z</cp:lastPrinted>
  <dcterms:created xsi:type="dcterms:W3CDTF">2013-03-18T14:58:09Z</dcterms:created>
  <dcterms:modified xsi:type="dcterms:W3CDTF">2014-06-10T13:38:16Z</dcterms:modified>
</cp:coreProperties>
</file>