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92" r:id="rId2"/>
    <p:sldId id="293" r:id="rId3"/>
    <p:sldId id="294" r:id="rId4"/>
    <p:sldId id="295" r:id="rId5"/>
    <p:sldId id="296" r:id="rId6"/>
    <p:sldId id="297" r:id="rId7"/>
    <p:sldId id="298" r:id="rId8"/>
    <p:sldId id="299" r:id="rId9"/>
    <p:sldId id="300" r:id="rId10"/>
    <p:sldId id="30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92"/>
            <p14:sldId id="293"/>
            <p14:sldId id="294"/>
            <p14:sldId id="295"/>
            <p14:sldId id="296"/>
            <p14:sldId id="297"/>
            <p14:sldId id="298"/>
            <p14:sldId id="299"/>
            <p14:sldId id="300"/>
            <p14:sldId id="301"/>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107E2-F77B-4151-ADC6-557AE82A6B9C}"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1563D-835C-4A89-827F-E01140BF7A32}" type="slidenum">
              <a:rPr lang="tr-TR" smtClean="0"/>
              <a:t>‹#›</a:t>
            </a:fld>
            <a:endParaRPr lang="tr-TR"/>
          </a:p>
        </p:txBody>
      </p:sp>
    </p:spTree>
    <p:extLst>
      <p:ext uri="{BB962C8B-B14F-4D97-AF65-F5344CB8AC3E}">
        <p14:creationId xmlns:p14="http://schemas.microsoft.com/office/powerpoint/2010/main" val="2343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smtClean="0">
                <a:solidFill>
                  <a:schemeClr val="accent2"/>
                </a:solidFill>
                <a:latin typeface="Arial" charset="0"/>
                <a:cs typeface="Arial" charset="0"/>
              </a:rPr>
              <a:t>What is CSR? </a:t>
            </a:r>
            <a:r>
              <a:rPr lang="en-US" sz="3600" b="1" dirty="0" smtClean="0">
                <a:solidFill>
                  <a:schemeClr val="accent2"/>
                </a:solidFill>
                <a:latin typeface="Arial" charset="0"/>
                <a:cs typeface="Arial" charset="0"/>
              </a:rPr>
              <a:t>Why CSR? What are Companies and Governments Roles?</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a:solidFill>
                  <a:schemeClr val="accent2"/>
                </a:solidFill>
                <a:latin typeface="Arial" charset="0"/>
                <a:cs typeface="Arial" charset="0"/>
              </a:rPr>
              <a:t/>
            </a:r>
            <a:br>
              <a:rPr lang="en-US" altLang="fr-FR" sz="3600" b="1" dirty="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3198550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normAutofit fontScale="92500" lnSpcReduction="20000"/>
          </a:bodyPr>
          <a:lstStyle/>
          <a:p>
            <a:pPr>
              <a:buNone/>
            </a:pPr>
            <a:endParaRPr lang="en-US" sz="1000" dirty="0">
              <a:latin typeface="Arial" pitchFamily="34" charset="0"/>
              <a:cs typeface="Arial" pitchFamily="34" charset="0"/>
            </a:endParaRPr>
          </a:p>
          <a:p>
            <a:pPr>
              <a:buNone/>
            </a:pPr>
            <a:r>
              <a:rPr lang="en-US" sz="2400" b="1" dirty="0" smtClean="0">
                <a:solidFill>
                  <a:schemeClr val="accent2"/>
                </a:solidFill>
                <a:latin typeface="Arial" charset="0"/>
                <a:cs typeface="Arial" charset="0"/>
              </a:rPr>
              <a:t>The EU Commission`s expectation</a:t>
            </a:r>
          </a:p>
          <a:p>
            <a:pPr>
              <a:buNone/>
            </a:pPr>
            <a:endParaRPr lang="en-US" sz="800" b="1" dirty="0">
              <a:solidFill>
                <a:schemeClr val="accent2"/>
              </a:solidFill>
              <a:latin typeface="Arial" charset="0"/>
              <a:cs typeface="Arial" charset="0"/>
            </a:endParaRPr>
          </a:p>
          <a:p>
            <a:r>
              <a:rPr lang="en-GB" sz="2000" dirty="0" smtClean="0">
                <a:latin typeface="Arial" pitchFamily="34" charset="0"/>
                <a:cs typeface="Arial" pitchFamily="34" charset="0"/>
              </a:rPr>
              <a:t>In the 2011 CSR-Communication, the EU-Commission invites:</a:t>
            </a:r>
          </a:p>
          <a:p>
            <a:pPr>
              <a:buNone/>
            </a:pPr>
            <a:r>
              <a:rPr lang="en-GB" sz="800" dirty="0" smtClean="0">
                <a:latin typeface="Arial" pitchFamily="34" charset="0"/>
                <a:cs typeface="Arial" pitchFamily="34" charset="0"/>
              </a:rPr>
              <a:t>  </a:t>
            </a: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All large European enterprises to make a commitment by 2014 to take account of at least one of the following sets of principles and guidelines when developing their approach to CSR: the UN </a:t>
            </a:r>
            <a:r>
              <a:rPr lang="en-GB" sz="1800" b="1" dirty="0" smtClean="0">
                <a:latin typeface="Arial" pitchFamily="34" charset="0"/>
                <a:cs typeface="Arial" pitchFamily="34" charset="0"/>
              </a:rPr>
              <a:t>Global Compact</a:t>
            </a:r>
            <a:r>
              <a:rPr lang="en-GB" sz="1800" dirty="0" smtClean="0">
                <a:latin typeface="Arial" pitchFamily="34" charset="0"/>
                <a:cs typeface="Arial" pitchFamily="34" charset="0"/>
              </a:rPr>
              <a:t>, the </a:t>
            </a:r>
            <a:r>
              <a:rPr lang="en-GB" sz="1800" b="1" dirty="0" smtClean="0">
                <a:latin typeface="Arial" pitchFamily="34" charset="0"/>
                <a:cs typeface="Arial" pitchFamily="34" charset="0"/>
              </a:rPr>
              <a:t>OECD Guidelines</a:t>
            </a:r>
            <a:r>
              <a:rPr lang="en-GB" sz="1800" dirty="0" smtClean="0">
                <a:latin typeface="Arial" pitchFamily="34" charset="0"/>
                <a:cs typeface="Arial" pitchFamily="34" charset="0"/>
              </a:rPr>
              <a:t> for Multinational Enterprises, or the </a:t>
            </a:r>
            <a:r>
              <a:rPr lang="en-GB" sz="1800" b="1" dirty="0" smtClean="0">
                <a:latin typeface="Arial" pitchFamily="34" charset="0"/>
                <a:cs typeface="Arial" pitchFamily="34" charset="0"/>
              </a:rPr>
              <a:t>ISO 26000 Guidance </a:t>
            </a:r>
            <a:r>
              <a:rPr lang="en-GB" sz="1800" dirty="0" smtClean="0">
                <a:latin typeface="Arial" pitchFamily="34" charset="0"/>
                <a:cs typeface="Arial" pitchFamily="34" charset="0"/>
              </a:rPr>
              <a:t>Standard on Social Responsibility.</a:t>
            </a:r>
          </a:p>
          <a:p>
            <a:pPr lvl="1">
              <a:buNone/>
            </a:pP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All European-based multinational enterprises to make a commitment by 2014 to respect the </a:t>
            </a:r>
            <a:r>
              <a:rPr lang="en-GB" sz="1800" b="1" dirty="0" smtClean="0">
                <a:latin typeface="Arial" pitchFamily="34" charset="0"/>
                <a:cs typeface="Arial" pitchFamily="34" charset="0"/>
              </a:rPr>
              <a:t>ILO Tri-partite Declaration </a:t>
            </a:r>
            <a:r>
              <a:rPr lang="en-GB" sz="1800" dirty="0" smtClean="0">
                <a:latin typeface="Arial" pitchFamily="34" charset="0"/>
                <a:cs typeface="Arial" pitchFamily="34" charset="0"/>
              </a:rPr>
              <a:t>of Principles Concerning Multinational Enterprises and Social Policy.</a:t>
            </a:r>
          </a:p>
          <a:p>
            <a:pPr lvl="1">
              <a:buNone/>
            </a:pPr>
            <a:endParaRPr lang="en-GB" sz="800" dirty="0" smtClean="0">
              <a:latin typeface="Arial" pitchFamily="34" charset="0"/>
              <a:cs typeface="Arial" pitchFamily="34" charset="0"/>
            </a:endParaRPr>
          </a:p>
          <a:p>
            <a:r>
              <a:rPr lang="de-CH" sz="2000" dirty="0" smtClean="0">
                <a:latin typeface="Arial" pitchFamily="34" charset="0"/>
                <a:cs typeface="Arial" pitchFamily="34" charset="0"/>
              </a:rPr>
              <a:t>The EU </a:t>
            </a:r>
            <a:r>
              <a:rPr lang="de-CH" sz="2000" dirty="0" err="1" smtClean="0">
                <a:latin typeface="Arial" pitchFamily="34" charset="0"/>
                <a:cs typeface="Arial" pitchFamily="34" charset="0"/>
              </a:rPr>
              <a:t>Commission</a:t>
            </a:r>
            <a:r>
              <a:rPr lang="de-CH" sz="2000" dirty="0" smtClean="0">
                <a:latin typeface="Arial" pitchFamily="34" charset="0"/>
                <a:cs typeface="Arial" pitchFamily="34" charset="0"/>
              </a:rPr>
              <a:t> also e</a:t>
            </a:r>
            <a:r>
              <a:rPr lang="en-US" sz="2000" dirty="0" err="1" smtClean="0">
                <a:latin typeface="Arial" pitchFamily="34" charset="0"/>
                <a:cs typeface="Arial" pitchFamily="34" charset="0"/>
              </a:rPr>
              <a:t>xpects</a:t>
            </a:r>
            <a:r>
              <a:rPr lang="en-US" sz="2000" dirty="0" smtClean="0">
                <a:latin typeface="Arial" pitchFamily="34" charset="0"/>
                <a:cs typeface="Arial" pitchFamily="34" charset="0"/>
              </a:rPr>
              <a:t> all European enterprises to meet the corporate responsibility </a:t>
            </a:r>
            <a:r>
              <a:rPr lang="en-US" sz="2000" b="1" dirty="0" smtClean="0">
                <a:latin typeface="Arial" pitchFamily="34" charset="0"/>
                <a:cs typeface="Arial" pitchFamily="34" charset="0"/>
              </a:rPr>
              <a:t>to respect human rights, as defined in the UN Guiding Principles on Business and Human Rights</a:t>
            </a:r>
            <a:r>
              <a:rPr lang="en-US" sz="2000" dirty="0" smtClean="0"/>
              <a:t>.</a:t>
            </a:r>
            <a:endParaRPr lang="de-CH" sz="2000" dirty="0" smtClean="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10</a:t>
            </a:fld>
            <a:endParaRPr lang="fr-FR" dirty="0"/>
          </a:p>
        </p:txBody>
      </p:sp>
    </p:spTree>
    <p:extLst>
      <p:ext uri="{BB962C8B-B14F-4D97-AF65-F5344CB8AC3E}">
        <p14:creationId xmlns:p14="http://schemas.microsoft.com/office/powerpoint/2010/main" val="2368111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normAutofit fontScale="92500" lnSpcReduction="20000"/>
          </a:bodyPr>
          <a:lstStyle/>
          <a:p>
            <a:pPr>
              <a:buFontTx/>
              <a:buNone/>
            </a:pPr>
            <a:r>
              <a:rPr lang="de-CH" altLang="fr-FR" sz="2400" b="1" dirty="0" err="1" smtClean="0">
                <a:solidFill>
                  <a:schemeClr val="accent2"/>
                </a:solidFill>
                <a:latin typeface="Arial" charset="0"/>
                <a:cs typeface="Arial" charset="0"/>
              </a:rPr>
              <a:t>What</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is</a:t>
            </a:r>
            <a:r>
              <a:rPr lang="de-CH" altLang="fr-FR" sz="2400" b="1" dirty="0" smtClean="0">
                <a:solidFill>
                  <a:schemeClr val="accent2"/>
                </a:solidFill>
                <a:latin typeface="Arial" charset="0"/>
                <a:cs typeface="Arial" charset="0"/>
              </a:rPr>
              <a:t> </a:t>
            </a:r>
            <a:r>
              <a:rPr lang="en-GB" altLang="fr-FR" sz="2400" b="1" dirty="0" smtClean="0">
                <a:solidFill>
                  <a:schemeClr val="accent2"/>
                </a:solidFill>
                <a:latin typeface="Arial" charset="0"/>
                <a:cs typeface="Arial" charset="0"/>
              </a:rPr>
              <a:t>Corporate Social Responsibility (CSR) </a:t>
            </a:r>
            <a:endParaRPr lang="de-CH" altLang="fr-FR" sz="2400" b="1" dirty="0" smtClean="0">
              <a:solidFill>
                <a:schemeClr val="accent2"/>
              </a:solidFill>
              <a:latin typeface="Arial" charset="0"/>
              <a:cs typeface="Arial" charset="0"/>
            </a:endParaRPr>
          </a:p>
          <a:p>
            <a:pPr>
              <a:buNone/>
            </a:pPr>
            <a:endParaRPr lang="de-CH" altLang="fr-FR" sz="800" dirty="0" smtClean="0">
              <a:latin typeface="Arial" charset="0"/>
              <a:cs typeface="Arial" charset="0"/>
            </a:endParaRPr>
          </a:p>
          <a:p>
            <a:r>
              <a:rPr lang="en-GB" sz="2000" dirty="0" smtClean="0">
                <a:latin typeface="Arial" pitchFamily="34" charset="0"/>
                <a:cs typeface="Arial" pitchFamily="34" charset="0"/>
              </a:rPr>
              <a:t>Corporate Social Responsibility (CSR) is demonstrated by a company when it voluntarily integrates </a:t>
            </a:r>
            <a:r>
              <a:rPr lang="en-GB" sz="2000" dirty="0" err="1" smtClean="0">
                <a:latin typeface="Arial" pitchFamily="34" charset="0"/>
                <a:cs typeface="Arial" pitchFamily="34" charset="0"/>
              </a:rPr>
              <a:t>behaviors</a:t>
            </a:r>
            <a:r>
              <a:rPr lang="en-GB" sz="2000" dirty="0" smtClean="0">
                <a:latin typeface="Arial" pitchFamily="34" charset="0"/>
                <a:cs typeface="Arial" pitchFamily="34" charset="0"/>
              </a:rPr>
              <a:t> and principles into its business operations that meet or even exceed stakeholders’ expectations with regard to society and the environment. </a:t>
            </a:r>
          </a:p>
          <a:p>
            <a:pPr>
              <a:buNone/>
            </a:pPr>
            <a:endParaRPr lang="en-GB" sz="800" dirty="0" smtClean="0">
              <a:latin typeface="Arial" pitchFamily="34" charset="0"/>
              <a:cs typeface="Arial" pitchFamily="34" charset="0"/>
            </a:endParaRPr>
          </a:p>
          <a:p>
            <a:r>
              <a:rPr lang="en-GB" sz="2000" dirty="0" smtClean="0">
                <a:latin typeface="Arial" pitchFamily="34" charset="0"/>
                <a:cs typeface="Arial" pitchFamily="34" charset="0"/>
              </a:rPr>
              <a:t>CSR is not a new development - companies have been engaging constructively with communities for as long as there have been companies. </a:t>
            </a:r>
          </a:p>
          <a:p>
            <a:pPr>
              <a:buNone/>
            </a:pPr>
            <a:endParaRPr lang="en-GB" sz="800" dirty="0" smtClean="0">
              <a:latin typeface="Arial" pitchFamily="34" charset="0"/>
              <a:cs typeface="Arial" pitchFamily="34" charset="0"/>
            </a:endParaRPr>
          </a:p>
          <a:p>
            <a:r>
              <a:rPr lang="en-GB" sz="2000" dirty="0" smtClean="0">
                <a:latin typeface="Arial" pitchFamily="34" charset="0"/>
                <a:cs typeface="Arial" pitchFamily="34" charset="0"/>
              </a:rPr>
              <a:t>CSR activities continue to develop as society evolves. </a:t>
            </a:r>
          </a:p>
          <a:p>
            <a:pPr>
              <a:buNone/>
            </a:pPr>
            <a:endParaRPr lang="en-GB" sz="800" dirty="0" smtClean="0">
              <a:latin typeface="Arial" pitchFamily="34" charset="0"/>
              <a:cs typeface="Arial" pitchFamily="34" charset="0"/>
            </a:endParaRPr>
          </a:p>
          <a:p>
            <a:r>
              <a:rPr lang="en-GB" sz="2000" dirty="0" smtClean="0">
                <a:latin typeface="Arial" pitchFamily="34" charset="0"/>
                <a:cs typeface="Arial" pitchFamily="34" charset="0"/>
              </a:rPr>
              <a:t>There are also many ways to describe these kind of activities, for instance, social responsibility, private voluntary initiatives, etc. </a:t>
            </a:r>
            <a:endParaRPr lang="de-CH" sz="2000" dirty="0" smtClean="0">
              <a:latin typeface="Arial" pitchFamily="34" charset="0"/>
              <a:cs typeface="Arial" pitchFamily="34" charset="0"/>
            </a:endParaRP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2442744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2400" cy="4095750"/>
          </a:xfrm>
        </p:spPr>
        <p:txBody>
          <a:bodyPr>
            <a:normAutofit fontScale="92500" lnSpcReduction="20000"/>
          </a:bodyPr>
          <a:lstStyle/>
          <a:p>
            <a:pPr marL="0" indent="0">
              <a:buNone/>
            </a:pPr>
            <a:endParaRPr lang="en-GB" sz="8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In its 2011 communication, the </a:t>
            </a:r>
            <a:r>
              <a:rPr lang="en-GB" sz="2000" b="1" dirty="0" smtClean="0">
                <a:latin typeface="Arial" pitchFamily="34" charset="0"/>
                <a:cs typeface="Arial" pitchFamily="34" charset="0"/>
              </a:rPr>
              <a:t>EU Commission </a:t>
            </a:r>
            <a:r>
              <a:rPr lang="en-GB" sz="2000" dirty="0" smtClean="0">
                <a:latin typeface="Arial" pitchFamily="34" charset="0"/>
                <a:cs typeface="Arial" pitchFamily="34" charset="0"/>
              </a:rPr>
              <a:t>defined CSR as </a:t>
            </a:r>
          </a:p>
          <a:p>
            <a:pPr>
              <a:buNone/>
            </a:pPr>
            <a:endParaRPr lang="en-GB" sz="800" dirty="0" smtClean="0">
              <a:latin typeface="Arial" pitchFamily="34" charset="0"/>
              <a:cs typeface="Arial" pitchFamily="34" charset="0"/>
            </a:endParaRPr>
          </a:p>
          <a:p>
            <a:pPr>
              <a:buNone/>
            </a:pPr>
            <a:r>
              <a:rPr lang="en-GB" sz="2000" dirty="0" smtClean="0">
                <a:latin typeface="Arial" pitchFamily="34" charset="0"/>
                <a:cs typeface="Arial" pitchFamily="34" charset="0"/>
              </a:rPr>
              <a:t>	“</a:t>
            </a:r>
            <a:r>
              <a:rPr lang="en-GB" sz="2000" i="1" dirty="0" smtClean="0">
                <a:latin typeface="Arial" pitchFamily="34" charset="0"/>
                <a:cs typeface="Arial" pitchFamily="34" charset="0"/>
              </a:rPr>
              <a:t>the </a:t>
            </a:r>
            <a:r>
              <a:rPr lang="en-GB" sz="2000" b="1" i="1" dirty="0" smtClean="0">
                <a:latin typeface="Arial" pitchFamily="34" charset="0"/>
                <a:cs typeface="Arial" pitchFamily="34" charset="0"/>
              </a:rPr>
              <a:t>responsibility of enterprises for their impacts on society</a:t>
            </a:r>
            <a:r>
              <a:rPr lang="en-GB" sz="2000" i="1" dirty="0" smtClean="0">
                <a:latin typeface="Arial" pitchFamily="34" charset="0"/>
                <a:cs typeface="Arial" pitchFamily="34" charset="0"/>
              </a:rPr>
              <a:t>. Respect for applicable legislation, and for collective agreements between social partners, is a prerequisite for meeting that responsibility. To fully meet their corporate social responsibility, </a:t>
            </a:r>
            <a:r>
              <a:rPr lang="en-GB" sz="2000" b="1" i="1" dirty="0" smtClean="0">
                <a:latin typeface="Arial" pitchFamily="34" charset="0"/>
                <a:cs typeface="Arial" pitchFamily="34" charset="0"/>
              </a:rPr>
              <a:t>enterprises should have in place a process to integrate social, environmental, ethical, human rights and consumer concerns into their business operations and core strategy</a:t>
            </a:r>
            <a:r>
              <a:rPr lang="en-GB" sz="2000" i="1" dirty="0" smtClean="0">
                <a:latin typeface="Arial" pitchFamily="34" charset="0"/>
                <a:cs typeface="Arial" pitchFamily="34" charset="0"/>
              </a:rPr>
              <a:t> in close collaboration with their stakeholders, with the aim of:</a:t>
            </a:r>
            <a:endParaRPr lang="de-CH" sz="2000" dirty="0" smtClean="0">
              <a:latin typeface="Arial" pitchFamily="34" charset="0"/>
              <a:cs typeface="Arial" pitchFamily="34" charset="0"/>
            </a:endParaRPr>
          </a:p>
          <a:p>
            <a:pPr lvl="1"/>
            <a:r>
              <a:rPr lang="en-GB" sz="2000" i="1" dirty="0" smtClean="0">
                <a:latin typeface="Arial" pitchFamily="34" charset="0"/>
                <a:cs typeface="Arial" pitchFamily="34" charset="0"/>
              </a:rPr>
              <a:t>maximising the creation of shared value for their owners/shareholders and for their other stakeholders and society at large;</a:t>
            </a:r>
            <a:endParaRPr lang="de-CH" sz="2000" dirty="0" smtClean="0">
              <a:latin typeface="Arial" pitchFamily="34" charset="0"/>
              <a:cs typeface="Arial" pitchFamily="34" charset="0"/>
            </a:endParaRPr>
          </a:p>
          <a:p>
            <a:pPr lvl="1"/>
            <a:r>
              <a:rPr lang="en-GB" sz="2000" b="1" i="1" dirty="0" smtClean="0">
                <a:latin typeface="Arial" pitchFamily="34" charset="0"/>
                <a:cs typeface="Arial" pitchFamily="34" charset="0"/>
              </a:rPr>
              <a:t>identifying, preventing and mitigating their possible adverse impacts</a:t>
            </a:r>
            <a:r>
              <a:rPr lang="en-GB" sz="1600" i="1" dirty="0" smtClean="0">
                <a:latin typeface="Arial" pitchFamily="34" charset="0"/>
                <a:cs typeface="Arial" pitchFamily="34" charset="0"/>
              </a:rPr>
              <a:t>.”</a:t>
            </a:r>
            <a:endParaRPr lang="de-CH" sz="1600" dirty="0" smtClean="0">
              <a:latin typeface="Arial" pitchFamily="34" charset="0"/>
              <a:cs typeface="Arial" pitchFamily="34" charset="0"/>
            </a:endParaRPr>
          </a:p>
          <a:p>
            <a:pPr>
              <a:buNone/>
            </a:pPr>
            <a:endParaRPr lang="de-CH" sz="20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3</a:t>
            </a:fld>
            <a:endParaRPr lang="fr-FR"/>
          </a:p>
        </p:txBody>
      </p:sp>
    </p:spTree>
    <p:extLst>
      <p:ext uri="{BB962C8B-B14F-4D97-AF65-F5344CB8AC3E}">
        <p14:creationId xmlns:p14="http://schemas.microsoft.com/office/powerpoint/2010/main" val="4285739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320480"/>
          </a:xfrm>
        </p:spPr>
        <p:txBody>
          <a:bodyPr/>
          <a:lstStyle/>
          <a:p>
            <a:endParaRPr lang="de-CH" sz="1800" dirty="0" smtClean="0"/>
          </a:p>
          <a:p>
            <a:r>
              <a:rPr lang="en-US" sz="1800" dirty="0" smtClean="0">
                <a:latin typeface="Arial" pitchFamily="34" charset="0"/>
                <a:cs typeface="Arial" pitchFamily="34" charset="0"/>
              </a:rPr>
              <a:t>Businesses assume their commitment to conduct themselves responsibly under diverse conditions:</a:t>
            </a:r>
          </a:p>
          <a:p>
            <a:pPr lvl="1"/>
            <a:r>
              <a:rPr lang="en-US" sz="1800" dirty="0" smtClean="0">
                <a:latin typeface="Arial" pitchFamily="34" charset="0"/>
                <a:cs typeface="Arial" pitchFamily="34" charset="0"/>
              </a:rPr>
              <a:t>The responsibility of a multinational enterprise operating around the globe is completely different to that of a local bakery. </a:t>
            </a:r>
          </a:p>
          <a:p>
            <a:pPr lvl="1"/>
            <a:r>
              <a:rPr lang="en-US" sz="1800" dirty="0" smtClean="0">
                <a:latin typeface="Arial" pitchFamily="34" charset="0"/>
                <a:cs typeface="Arial" pitchFamily="34" charset="0"/>
              </a:rPr>
              <a:t>The CSR challenges faced by an IT firm differ from those of a business in the oil industry.</a:t>
            </a:r>
          </a:p>
          <a:p>
            <a:pPr>
              <a:buNone/>
            </a:pPr>
            <a:endParaRPr lang="en-US" sz="800" dirty="0" smtClean="0">
              <a:latin typeface="Arial" pitchFamily="34" charset="0"/>
              <a:cs typeface="Arial" pitchFamily="34" charset="0"/>
            </a:endParaRPr>
          </a:p>
          <a:p>
            <a:r>
              <a:rPr lang="en-US" sz="1800" dirty="0" smtClean="0">
                <a:latin typeface="Arial" pitchFamily="34" charset="0"/>
                <a:cs typeface="Arial" pitchFamily="34" charset="0"/>
              </a:rPr>
              <a:t>The type and structure of a company’s commitment to society therefore depends on its size, as well as the sectors and markets in which it operates.</a:t>
            </a:r>
            <a:r>
              <a:rPr lang="en-US" sz="1800" dirty="0" smtClean="0"/>
              <a:t> </a:t>
            </a:r>
          </a:p>
          <a:p>
            <a:pPr>
              <a:buNone/>
            </a:pPr>
            <a:endParaRPr lang="en-US" sz="800" dirty="0" smtClean="0"/>
          </a:p>
          <a:p>
            <a:r>
              <a:rPr lang="en-US" sz="1800" dirty="0" smtClean="0">
                <a:latin typeface="Arial" pitchFamily="34" charset="0"/>
                <a:cs typeface="Arial" pitchFamily="34" charset="0"/>
              </a:rPr>
              <a:t>No “one-size-fits-all” approach!!!</a:t>
            </a:r>
            <a:endParaRPr lang="de-CH" sz="2000" dirty="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4</a:t>
            </a:fld>
            <a:endParaRPr lang="fr-FR" dirty="0"/>
          </a:p>
        </p:txBody>
      </p:sp>
    </p:spTree>
    <p:extLst>
      <p:ext uri="{BB962C8B-B14F-4D97-AF65-F5344CB8AC3E}">
        <p14:creationId xmlns:p14="http://schemas.microsoft.com/office/powerpoint/2010/main" val="2995614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114800"/>
          </a:xfrm>
        </p:spPr>
        <p:txBody>
          <a:bodyPr>
            <a:normAutofit fontScale="92500" lnSpcReduction="20000"/>
          </a:bodyPr>
          <a:lstStyle/>
          <a:p>
            <a:pPr>
              <a:buNone/>
            </a:pPr>
            <a:r>
              <a:rPr lang="en-GB" altLang="fr-FR" sz="2400" b="1" dirty="0" smtClean="0">
                <a:solidFill>
                  <a:schemeClr val="accent2"/>
                </a:solidFill>
                <a:latin typeface="Arial" charset="0"/>
                <a:cs typeface="Arial" charset="0"/>
              </a:rPr>
              <a:t>Why is CSR relevant for business?</a:t>
            </a:r>
            <a:endParaRPr lang="de-CH" altLang="fr-FR" sz="2400" b="1" dirty="0" smtClean="0">
              <a:solidFill>
                <a:schemeClr val="accent2"/>
              </a:solidFill>
              <a:latin typeface="Arial" charset="0"/>
              <a:cs typeface="Arial" charset="0"/>
            </a:endParaRPr>
          </a:p>
          <a:p>
            <a:pPr>
              <a:buNone/>
            </a:pPr>
            <a:r>
              <a:rPr lang="en-GB" sz="800" dirty="0" smtClean="0">
                <a:latin typeface="Arial" pitchFamily="34" charset="0"/>
                <a:cs typeface="Arial" pitchFamily="34" charset="0"/>
              </a:rPr>
              <a:t> </a:t>
            </a:r>
            <a:endParaRPr lang="de-CH" sz="800" dirty="0" smtClean="0">
              <a:latin typeface="Arial" pitchFamily="34" charset="0"/>
              <a:cs typeface="Arial" pitchFamily="34" charset="0"/>
            </a:endParaRPr>
          </a:p>
          <a:p>
            <a:r>
              <a:rPr lang="en-GB" sz="2000" dirty="0" smtClean="0">
                <a:latin typeface="Arial" pitchFamily="34" charset="0"/>
                <a:cs typeface="Arial" pitchFamily="34" charset="0"/>
              </a:rPr>
              <a:t>With ever growing globalisation, CSR has become an important and prevalent theme around the world: </a:t>
            </a:r>
          </a:p>
          <a:p>
            <a:pPr lvl="1"/>
            <a:r>
              <a:rPr lang="en-GB" sz="1800" dirty="0" smtClean="0">
                <a:latin typeface="Arial" pitchFamily="34" charset="0"/>
                <a:cs typeface="Arial" pitchFamily="34" charset="0"/>
              </a:rPr>
              <a:t>It is commanding more </a:t>
            </a:r>
            <a:r>
              <a:rPr lang="en-GB" sz="1800" b="1" dirty="0" smtClean="0">
                <a:latin typeface="Arial" pitchFamily="34" charset="0"/>
                <a:cs typeface="Arial" pitchFamily="34" charset="0"/>
              </a:rPr>
              <a:t>space in the media</a:t>
            </a:r>
            <a:r>
              <a:rPr lang="en-GB" sz="1800" dirty="0" smtClean="0">
                <a:latin typeface="Arial" pitchFamily="34" charset="0"/>
                <a:cs typeface="Arial" pitchFamily="34" charset="0"/>
              </a:rPr>
              <a:t>; </a:t>
            </a:r>
          </a:p>
          <a:p>
            <a:pPr lvl="1"/>
            <a:r>
              <a:rPr lang="en-GB" sz="1800" dirty="0" smtClean="0">
                <a:latin typeface="Arial" pitchFamily="34" charset="0"/>
                <a:cs typeface="Arial" pitchFamily="34" charset="0"/>
              </a:rPr>
              <a:t>consumer organisations are increasingly demanding information on production conditions and routes to market; </a:t>
            </a:r>
          </a:p>
          <a:p>
            <a:pPr lvl="1"/>
            <a:r>
              <a:rPr lang="en-GB" sz="1800" dirty="0" smtClean="0">
                <a:latin typeface="Arial" pitchFamily="34" charset="0"/>
                <a:cs typeface="Arial" pitchFamily="34" charset="0"/>
              </a:rPr>
              <a:t>non-governmental organisations (</a:t>
            </a:r>
            <a:r>
              <a:rPr lang="en-GB" sz="1800" b="1" dirty="0" smtClean="0">
                <a:latin typeface="Arial" pitchFamily="34" charset="0"/>
                <a:cs typeface="Arial" pitchFamily="34" charset="0"/>
              </a:rPr>
              <a:t>NGOs</a:t>
            </a:r>
            <a:r>
              <a:rPr lang="en-GB" sz="1800" dirty="0" smtClean="0">
                <a:latin typeface="Arial" pitchFamily="34" charset="0"/>
                <a:cs typeface="Arial" pitchFamily="34" charset="0"/>
              </a:rPr>
              <a:t>) and trade unions are approaching companies with requests and demands regarding their commitment to society;</a:t>
            </a:r>
          </a:p>
          <a:p>
            <a:pPr lvl="1"/>
            <a:r>
              <a:rPr lang="en-GB" sz="1800" dirty="0" smtClean="0">
                <a:latin typeface="Arial" pitchFamily="34" charset="0"/>
                <a:cs typeface="Arial" pitchFamily="34" charset="0"/>
              </a:rPr>
              <a:t>suppliers are increasingly being met with CSR-related </a:t>
            </a:r>
            <a:r>
              <a:rPr lang="en-GB" sz="1800" b="1" dirty="0" smtClean="0">
                <a:latin typeface="Arial" pitchFamily="34" charset="0"/>
                <a:cs typeface="Arial" pitchFamily="34" charset="0"/>
              </a:rPr>
              <a:t>requirements from their corporate customers</a:t>
            </a:r>
            <a:r>
              <a:rPr lang="en-GB" sz="1800" dirty="0" smtClean="0">
                <a:latin typeface="Arial" pitchFamily="34" charset="0"/>
                <a:cs typeface="Arial" pitchFamily="34" charset="0"/>
              </a:rPr>
              <a:t>.</a:t>
            </a:r>
          </a:p>
          <a:p>
            <a:pPr lvl="1"/>
            <a:r>
              <a:rPr lang="en-GB" sz="1800" dirty="0" smtClean="0">
                <a:latin typeface="Arial" pitchFamily="34" charset="0"/>
                <a:cs typeface="Arial" pitchFamily="34" charset="0"/>
              </a:rPr>
              <a:t> Politicians have also discovered CSR as an area for </a:t>
            </a:r>
            <a:r>
              <a:rPr lang="en-GB" sz="1800" b="1" dirty="0" smtClean="0">
                <a:latin typeface="Arial" pitchFamily="34" charset="0"/>
                <a:cs typeface="Arial" pitchFamily="34" charset="0"/>
              </a:rPr>
              <a:t>policy-making</a:t>
            </a:r>
            <a:r>
              <a:rPr lang="en-GB" sz="1800" dirty="0" smtClean="0">
                <a:latin typeface="Arial" pitchFamily="34" charset="0"/>
                <a:cs typeface="Arial" pitchFamily="34" charset="0"/>
              </a:rPr>
              <a:t>. </a:t>
            </a:r>
          </a:p>
          <a:p>
            <a:pPr lvl="1"/>
            <a:r>
              <a:rPr lang="en-GB" sz="1800" dirty="0" smtClean="0">
                <a:latin typeface="Arial" pitchFamily="34" charset="0"/>
                <a:cs typeface="Arial" pitchFamily="34" charset="0"/>
              </a:rPr>
              <a:t>CSR is also important with regard to the </a:t>
            </a:r>
            <a:r>
              <a:rPr lang="en-GB" sz="1800" b="1" dirty="0" smtClean="0">
                <a:latin typeface="Arial" pitchFamily="34" charset="0"/>
                <a:cs typeface="Arial" pitchFamily="34" charset="0"/>
              </a:rPr>
              <a:t>reputation of a company </a:t>
            </a:r>
            <a:r>
              <a:rPr lang="en-GB" sz="1800" dirty="0" smtClean="0">
                <a:latin typeface="Arial" pitchFamily="34" charset="0"/>
                <a:cs typeface="Arial" pitchFamily="34" charset="0"/>
              </a:rPr>
              <a:t>and to win the best employees for the company. Apart from ethical reasons, there is therefore also a </a:t>
            </a:r>
            <a:r>
              <a:rPr lang="en-GB" sz="1800" b="1" dirty="0" smtClean="0">
                <a:latin typeface="Arial" pitchFamily="34" charset="0"/>
                <a:cs typeface="Arial" pitchFamily="34" charset="0"/>
              </a:rPr>
              <a:t>business case </a:t>
            </a:r>
            <a:r>
              <a:rPr lang="en-GB" sz="1800" dirty="0" smtClean="0">
                <a:latin typeface="Arial" pitchFamily="34" charset="0"/>
                <a:cs typeface="Arial" pitchFamily="34" charset="0"/>
              </a:rPr>
              <a:t>for companies to be aware of CSR developments and trends.</a:t>
            </a:r>
            <a:endParaRPr lang="de-CH" sz="1800" dirty="0" smtClean="0">
              <a:latin typeface="Arial" pitchFamily="34" charset="0"/>
              <a:cs typeface="Arial" pitchFamily="34" charset="0"/>
            </a:endParaRPr>
          </a:p>
          <a:p>
            <a:pPr>
              <a:buNone/>
            </a:pPr>
            <a:endParaRPr lang="en-US" sz="1800" dirty="0">
              <a:latin typeface="Arial" panose="020B0604020202020204" pitchFamily="34" charset="0"/>
              <a:cs typeface="Arial" panose="020B0604020202020204" pitchFamily="34" charset="0"/>
            </a:endParaRPr>
          </a:p>
          <a:p>
            <a:endParaRPr lang="de-CH" altLang="de-DE" sz="2000" dirty="0" smtClean="0">
              <a:latin typeface="Arial" panose="020B0604020202020204" pitchFamily="34" charset="0"/>
              <a:cs typeface="Arial" panose="020B0604020202020204" pitchFamily="34" charset="0"/>
            </a:endParaRPr>
          </a:p>
          <a:p>
            <a:endParaRPr lang="en-US" sz="2000" dirty="0" smtClean="0">
              <a:latin typeface="Arial" pitchFamily="34" charset="0"/>
              <a:cs typeface="Arial" pitchFamily="34" charset="0"/>
            </a:endParaRPr>
          </a:p>
          <a:p>
            <a:pPr>
              <a:defRPr/>
            </a:pPr>
            <a:endParaRPr lang="de-CH"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5</a:t>
            </a:fld>
            <a:endParaRPr lang="fr-FR" dirty="0"/>
          </a:p>
        </p:txBody>
      </p:sp>
    </p:spTree>
    <p:extLst>
      <p:ext uri="{BB962C8B-B14F-4D97-AF65-F5344CB8AC3E}">
        <p14:creationId xmlns:p14="http://schemas.microsoft.com/office/powerpoint/2010/main" val="1669171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114800"/>
          </a:xfrm>
        </p:spPr>
        <p:txBody>
          <a:bodyPr>
            <a:normAutofit fontScale="92500" lnSpcReduction="10000"/>
          </a:bodyPr>
          <a:lstStyle/>
          <a:p>
            <a:pPr marL="0" indent="0">
              <a:buNone/>
            </a:pPr>
            <a:r>
              <a:rPr lang="en-GB" altLang="fr-FR" sz="2400" b="1" dirty="0" smtClean="0">
                <a:solidFill>
                  <a:schemeClr val="accent2"/>
                </a:solidFill>
                <a:latin typeface="Arial" charset="0"/>
                <a:cs typeface="Arial" charset="0"/>
              </a:rPr>
              <a:t>What are the different roles of Governments and Companies? </a:t>
            </a:r>
          </a:p>
          <a:p>
            <a:pPr marL="0" indent="0">
              <a:buNone/>
            </a:pPr>
            <a:endParaRPr lang="de-CH" altLang="fr-FR" sz="800" b="1" dirty="0" smtClean="0">
              <a:solidFill>
                <a:schemeClr val="accent2"/>
              </a:solidFill>
              <a:latin typeface="Arial" charset="0"/>
              <a:cs typeface="Arial" charset="0"/>
            </a:endParaRPr>
          </a:p>
          <a:p>
            <a:pPr marL="180975" indent="-180975"/>
            <a:r>
              <a:rPr lang="en-GB" sz="2000" dirty="0" smtClean="0">
                <a:latin typeface="Arial" panose="020B0604020202020204" pitchFamily="34" charset="0"/>
                <a:cs typeface="Arial" panose="020B0604020202020204" pitchFamily="34" charset="0"/>
              </a:rPr>
              <a:t>Social actors are increasingly looking to companies </a:t>
            </a:r>
            <a:r>
              <a:rPr lang="en-GB" sz="2000" b="1" dirty="0" smtClean="0">
                <a:latin typeface="Arial" panose="020B0604020202020204" pitchFamily="34" charset="0"/>
                <a:cs typeface="Arial" panose="020B0604020202020204" pitchFamily="34" charset="0"/>
              </a:rPr>
              <a:t>to fill what they perceive as “gaps” or failures of State</a:t>
            </a:r>
            <a:r>
              <a:rPr lang="en-GB" sz="2000" dirty="0" smtClean="0">
                <a:latin typeface="Arial" panose="020B0604020202020204" pitchFamily="34" charset="0"/>
                <a:cs typeface="Arial" panose="020B0604020202020204" pitchFamily="34" charset="0"/>
              </a:rPr>
              <a:t>. This is leading to a conflict in expectations between what governments should do and what companies can contribute. This conflict has wide implications for all players:</a:t>
            </a:r>
          </a:p>
          <a:p>
            <a:pPr marL="714375" lvl="1" indent="-314325"/>
            <a:r>
              <a:rPr lang="en-GB" sz="1800" dirty="0" smtClean="0">
                <a:latin typeface="Arial" panose="020B0604020202020204" pitchFamily="34" charset="0"/>
                <a:cs typeface="Arial" panose="020B0604020202020204" pitchFamily="34" charset="0"/>
              </a:rPr>
              <a:t>It distorts CSR and undermines the status of the state. </a:t>
            </a:r>
          </a:p>
          <a:p>
            <a:pPr marL="714375" lvl="1" indent="-314325"/>
            <a:r>
              <a:rPr lang="en-GB" sz="1800" dirty="0" smtClean="0">
                <a:latin typeface="Arial" panose="020B0604020202020204" pitchFamily="34" charset="0"/>
                <a:cs typeface="Arial" panose="020B0604020202020204" pitchFamily="34" charset="0"/>
              </a:rPr>
              <a:t>It can lead to unrealistic and unrealisable expectations from within society. </a:t>
            </a:r>
          </a:p>
          <a:p>
            <a:pPr marL="714375" lvl="1" indent="-314325"/>
            <a:r>
              <a:rPr lang="en-GB" sz="1800" dirty="0" smtClean="0">
                <a:latin typeface="Arial" panose="020B0604020202020204" pitchFamily="34" charset="0"/>
                <a:cs typeface="Arial" panose="020B0604020202020204" pitchFamily="34" charset="0"/>
              </a:rPr>
              <a:t>It can open companies to criticism for not delivering to the level of these expectations. </a:t>
            </a:r>
          </a:p>
          <a:p>
            <a:pPr marL="714375" lvl="1" indent="-314325"/>
            <a:r>
              <a:rPr lang="en-GB" sz="1800" dirty="0" smtClean="0">
                <a:latin typeface="Arial" panose="020B0604020202020204" pitchFamily="34" charset="0"/>
                <a:cs typeface="Arial" panose="020B0604020202020204" pitchFamily="34" charset="0"/>
              </a:rPr>
              <a:t>It can divert companies from their vital role in providing the primary means for wealth creation within a society through profitable activity</a:t>
            </a:r>
            <a:r>
              <a:rPr lang="en-GB" sz="1600" dirty="0" smtClean="0">
                <a:latin typeface="Arial" panose="020B0604020202020204" pitchFamily="34" charset="0"/>
                <a:cs typeface="Arial" panose="020B0604020202020204" pitchFamily="34" charset="0"/>
              </a:rPr>
              <a:t>.</a:t>
            </a:r>
            <a:endParaRPr lang="de-CH" sz="1600" dirty="0" smtClean="0">
              <a:latin typeface="Arial" panose="020B0604020202020204" pitchFamily="34" charset="0"/>
              <a:cs typeface="Arial" panose="020B0604020202020204" pitchFamily="34" charset="0"/>
            </a:endParaRPr>
          </a:p>
          <a:p>
            <a:pPr>
              <a:buNone/>
            </a:pPr>
            <a:endParaRPr lang="de-CH" sz="2000" dirty="0" smtClean="0">
              <a:latin typeface="Arial" panose="020B0604020202020204" pitchFamily="34" charset="0"/>
              <a:cs typeface="Arial" panose="020B0604020202020204" pitchFamily="34" charset="0"/>
            </a:endParaRPr>
          </a:p>
          <a:p>
            <a:pPr>
              <a:buNone/>
            </a:pPr>
            <a:endParaRPr lang="en-US" altLang="fr-FR" sz="2000" dirty="0">
              <a:latin typeface="Arial" panose="020B0604020202020204" pitchFamily="34" charset="0"/>
              <a:cs typeface="Arial" panose="020B0604020202020204" pitchFamily="34" charset="0"/>
            </a:endParaRPr>
          </a:p>
          <a:p>
            <a:pPr>
              <a:buNone/>
            </a:pPr>
            <a:endParaRPr lang="en-US" sz="2000" dirty="0" smtClean="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6</a:t>
            </a:fld>
            <a:endParaRPr lang="fr-FR" dirty="0"/>
          </a:p>
        </p:txBody>
      </p:sp>
    </p:spTree>
    <p:extLst>
      <p:ext uri="{BB962C8B-B14F-4D97-AF65-F5344CB8AC3E}">
        <p14:creationId xmlns:p14="http://schemas.microsoft.com/office/powerpoint/2010/main" val="2713306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normAutofit lnSpcReduction="10000"/>
          </a:bodyPr>
          <a:lstStyle/>
          <a:p>
            <a:r>
              <a:rPr lang="en-GB" sz="2000" dirty="0" smtClean="0">
                <a:latin typeface="Arial" pitchFamily="34" charset="0"/>
                <a:cs typeface="Arial" pitchFamily="34" charset="0"/>
              </a:rPr>
              <a:t>The UN ‘protect, respect and remedy’ framework provides a concept which distinguishes clearly between the responsibilities of the various players and helps to clarify the complex interface between the duties of the state and the responsibilities of companies. The concept is based on three pillars:</a:t>
            </a:r>
          </a:p>
          <a:p>
            <a:pPr>
              <a:buNone/>
            </a:pP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Protect: it is the duty of the state to protect people on its territory against human rights infringements by non-state players.</a:t>
            </a:r>
          </a:p>
          <a:p>
            <a:pPr lvl="1">
              <a:buNone/>
            </a:pP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Respect: it is the responsibility of enterprises to respect human rights as specified in the relevant national legislation and to establish the necessary management structures to this end.</a:t>
            </a:r>
          </a:p>
          <a:p>
            <a:pPr lvl="1">
              <a:buNone/>
            </a:pP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Remedy: legislative and non-legislative complaint mechanisms need to be developed and strengthened in order to improve redress for human rights infringements committed by enterprises</a:t>
            </a:r>
            <a:r>
              <a:rPr lang="en-GB" sz="1600" dirty="0" smtClean="0">
                <a:latin typeface="Arial" pitchFamily="34" charset="0"/>
                <a:cs typeface="Arial" pitchFamily="34" charset="0"/>
              </a:rPr>
              <a:t>.</a:t>
            </a:r>
            <a:endParaRPr lang="de-CH" sz="16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7</a:t>
            </a:fld>
            <a:endParaRPr lang="fr-FR" dirty="0"/>
          </a:p>
        </p:txBody>
      </p:sp>
    </p:spTree>
    <p:extLst>
      <p:ext uri="{BB962C8B-B14F-4D97-AF65-F5344CB8AC3E}">
        <p14:creationId xmlns:p14="http://schemas.microsoft.com/office/powerpoint/2010/main" val="39008752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095750"/>
          </a:xfrm>
        </p:spPr>
        <p:txBody>
          <a:bodyPr>
            <a:normAutofit fontScale="92500" lnSpcReduction="20000"/>
          </a:bodyPr>
          <a:lstStyle/>
          <a:p>
            <a:r>
              <a:rPr lang="en-GB" sz="2000" dirty="0" smtClean="0">
                <a:latin typeface="Arial" pitchFamily="34" charset="0"/>
                <a:cs typeface="Arial" pitchFamily="34" charset="0"/>
              </a:rPr>
              <a:t>Although the “protect, respect and remedy” framework focuses on human rights, the concept behind is valid for the different responsibilities of companies and governments in general and to the role companies play in CSR. </a:t>
            </a:r>
            <a:r>
              <a:rPr lang="en-GB" sz="2000" b="1" dirty="0" smtClean="0">
                <a:latin typeface="Arial" pitchFamily="34" charset="0"/>
                <a:cs typeface="Arial" pitchFamily="34" charset="0"/>
              </a:rPr>
              <a:t>They enhance state action, but they don’t and can’t replace it.</a:t>
            </a:r>
          </a:p>
          <a:p>
            <a:pPr>
              <a:buNone/>
            </a:pPr>
            <a:endParaRPr lang="en-GB" sz="800" dirty="0" smtClean="0">
              <a:latin typeface="Arial" pitchFamily="34" charset="0"/>
              <a:cs typeface="Arial" pitchFamily="34" charset="0"/>
            </a:endParaRPr>
          </a:p>
          <a:p>
            <a:r>
              <a:rPr lang="en-GB" sz="2000" dirty="0" smtClean="0">
                <a:latin typeface="Arial" pitchFamily="34" charset="0"/>
                <a:cs typeface="Arial" pitchFamily="34" charset="0"/>
              </a:rPr>
              <a:t>Companies’ commitments can complement the efforts of government towards the development of society, as well as towards environmental and social progress. However, they cannot be a substitute for the State:</a:t>
            </a:r>
          </a:p>
          <a:p>
            <a:pPr>
              <a:buNone/>
            </a:pPr>
            <a:endParaRPr lang="en-GB" sz="800" dirty="0" smtClean="0">
              <a:latin typeface="Arial" pitchFamily="34" charset="0"/>
              <a:cs typeface="Arial" pitchFamily="34" charset="0"/>
            </a:endParaRPr>
          </a:p>
          <a:p>
            <a:pPr lvl="1"/>
            <a:r>
              <a:rPr lang="en-GB" sz="1800" dirty="0" smtClean="0">
                <a:latin typeface="Arial" pitchFamily="34" charset="0"/>
                <a:cs typeface="Arial" pitchFamily="34" charset="0"/>
              </a:rPr>
              <a:t>It is the </a:t>
            </a:r>
            <a:r>
              <a:rPr lang="en-GB" sz="1800" b="1" dirty="0" smtClean="0">
                <a:latin typeface="Arial" pitchFamily="34" charset="0"/>
                <a:cs typeface="Arial" pitchFamily="34" charset="0"/>
              </a:rPr>
              <a:t>role of governments to establish and enforce law </a:t>
            </a:r>
            <a:r>
              <a:rPr lang="en-GB" sz="1800" dirty="0" smtClean="0">
                <a:latin typeface="Arial" pitchFamily="34" charset="0"/>
                <a:cs typeface="Arial" pitchFamily="34" charset="0"/>
              </a:rPr>
              <a:t>and to create and maintain stable and predictable political and legal systems  and to invest in the education and social well-being of its citizens as well as to undertake the balancing of competing expectations vested in them by the society that elected them. </a:t>
            </a:r>
          </a:p>
          <a:p>
            <a:pPr lvl="1"/>
            <a:r>
              <a:rPr lang="en-GB" sz="1800" dirty="0" smtClean="0">
                <a:latin typeface="Arial" pitchFamily="34" charset="0"/>
                <a:cs typeface="Arial" pitchFamily="34" charset="0"/>
              </a:rPr>
              <a:t>Governments have a legitimacy to do so which cannot be simply shifted to companies. </a:t>
            </a:r>
            <a:endParaRPr lang="de-CH" sz="1800" dirty="0" smtClean="0">
              <a:latin typeface="Arial" pitchFamily="34" charset="0"/>
              <a:cs typeface="Arial" pitchFamily="34" charset="0"/>
            </a:endParaRPr>
          </a:p>
          <a:p>
            <a:endParaRPr lang="de-CH" sz="2000" dirty="0" smtClean="0">
              <a:latin typeface="Arial" pitchFamily="34" charset="0"/>
              <a:cs typeface="Arial" pitchFamily="34"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8</a:t>
            </a:fld>
            <a:endParaRPr lang="fr-FR"/>
          </a:p>
        </p:txBody>
      </p:sp>
    </p:spTree>
    <p:extLst>
      <p:ext uri="{BB962C8B-B14F-4D97-AF65-F5344CB8AC3E}">
        <p14:creationId xmlns:p14="http://schemas.microsoft.com/office/powerpoint/2010/main" val="1006716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095750"/>
          </a:xfrm>
        </p:spPr>
        <p:txBody>
          <a:bodyPr>
            <a:normAutofit fontScale="92500" lnSpcReduction="10000"/>
          </a:bodyPr>
          <a:lstStyle/>
          <a:p>
            <a:pPr eaLnBrk="1" hangingPunct="1">
              <a:buNone/>
              <a:defRPr/>
            </a:pPr>
            <a:r>
              <a:rPr lang="en-US" sz="2400" b="1" dirty="0" smtClean="0">
                <a:solidFill>
                  <a:schemeClr val="accent2"/>
                </a:solidFill>
                <a:latin typeface="Arial" charset="0"/>
                <a:cs typeface="Arial" charset="0"/>
              </a:rPr>
              <a:t>Growing expectations of stakeholders</a:t>
            </a:r>
          </a:p>
          <a:p>
            <a:pPr eaLnBrk="1" hangingPunct="1">
              <a:buNone/>
              <a:defRPr/>
            </a:pPr>
            <a:r>
              <a:rPr lang="en-US" sz="800" b="1" dirty="0" smtClean="0">
                <a:solidFill>
                  <a:schemeClr val="accent2"/>
                </a:solidFill>
                <a:latin typeface="Arial" charset="0"/>
                <a:cs typeface="Arial" charset="0"/>
              </a:rPr>
              <a:t> </a:t>
            </a:r>
          </a:p>
          <a:p>
            <a:r>
              <a:rPr lang="de-CH" sz="2000" dirty="0" err="1" smtClean="0">
                <a:latin typeface="Arial" pitchFamily="34" charset="0"/>
                <a:cs typeface="Arial" pitchFamily="34" charset="0"/>
              </a:rPr>
              <a:t>There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are</a:t>
            </a:r>
            <a:r>
              <a:rPr lang="de-CH" sz="2000" dirty="0" smtClean="0">
                <a:latin typeface="Arial" pitchFamily="34" charset="0"/>
                <a:cs typeface="Arial" pitchFamily="34" charset="0"/>
              </a:rPr>
              <a:t> a </a:t>
            </a:r>
            <a:r>
              <a:rPr lang="de-CH" sz="2000" dirty="0" err="1" smtClean="0">
                <a:latin typeface="Arial" pitchFamily="34" charset="0"/>
                <a:cs typeface="Arial" pitchFamily="34" charset="0"/>
              </a:rPr>
              <a:t>number</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of</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reference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texts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and</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tools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that</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are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aimed</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at</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businesses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and</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provide</a:t>
            </a:r>
            <a:r>
              <a:rPr lang="de-CH" sz="2000" dirty="0" smtClean="0">
                <a:latin typeface="Arial" pitchFamily="34" charset="0"/>
                <a:cs typeface="Arial" pitchFamily="34" charset="0"/>
              </a:rPr>
              <a:t> a </a:t>
            </a:r>
            <a:r>
              <a:rPr lang="de-CH" sz="2000" dirty="0" err="1" smtClean="0">
                <a:latin typeface="Arial" pitchFamily="34" charset="0"/>
                <a:cs typeface="Arial" pitchFamily="34" charset="0"/>
              </a:rPr>
              <a:t>framework</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for</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responsible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action</a:t>
            </a:r>
            <a:r>
              <a:rPr lang="de-CH" sz="2000" dirty="0" smtClean="0">
                <a:latin typeface="Arial" pitchFamily="34" charset="0"/>
                <a:cs typeface="Arial" pitchFamily="34" charset="0"/>
              </a:rPr>
              <a:t>. The </a:t>
            </a:r>
            <a:r>
              <a:rPr lang="de-CH" sz="2000" dirty="0" err="1" smtClean="0">
                <a:latin typeface="Arial" pitchFamily="34" charset="0"/>
                <a:cs typeface="Arial" pitchFamily="34" charset="0"/>
              </a:rPr>
              <a:t>main</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tools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and</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reference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texts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are</a:t>
            </a:r>
            <a:r>
              <a:rPr lang="de-CH" sz="2000" dirty="0" smtClean="0">
                <a:latin typeface="Arial" pitchFamily="34" charset="0"/>
                <a:cs typeface="Arial" pitchFamily="34" charset="0"/>
              </a:rPr>
              <a:t> </a:t>
            </a:r>
          </a:p>
          <a:p>
            <a:pPr>
              <a:buNone/>
            </a:pPr>
            <a:endParaRPr lang="de-CH" sz="800" dirty="0" smtClean="0">
              <a:latin typeface="Arial" pitchFamily="34" charset="0"/>
              <a:cs typeface="Arial" pitchFamily="34" charset="0"/>
            </a:endParaRPr>
          </a:p>
          <a:p>
            <a:pPr lvl="1"/>
            <a:r>
              <a:rPr lang="en-GB" sz="1800" dirty="0" smtClean="0">
                <a:latin typeface="Arial" pitchFamily="34" charset="0"/>
                <a:cs typeface="Arial" pitchFamily="34" charset="0"/>
              </a:rPr>
              <a:t>United Nations Global Compact</a:t>
            </a:r>
            <a:endParaRPr lang="de-CH" sz="1800" dirty="0" smtClean="0">
              <a:latin typeface="Arial" pitchFamily="34" charset="0"/>
              <a:cs typeface="Arial" pitchFamily="34" charset="0"/>
            </a:endParaRPr>
          </a:p>
          <a:p>
            <a:pPr lvl="1"/>
            <a:r>
              <a:rPr lang="en-GB" sz="1800" dirty="0" smtClean="0">
                <a:latin typeface="Arial" pitchFamily="34" charset="0"/>
                <a:cs typeface="Arial" pitchFamily="34" charset="0"/>
              </a:rPr>
              <a:t>United Nations Guiding Principles on Business and Human Rights</a:t>
            </a:r>
            <a:endParaRPr lang="de-CH" sz="1800" dirty="0" smtClean="0">
              <a:latin typeface="Arial" pitchFamily="34" charset="0"/>
              <a:cs typeface="Arial" pitchFamily="34" charset="0"/>
            </a:endParaRPr>
          </a:p>
          <a:p>
            <a:pPr lvl="1"/>
            <a:r>
              <a:rPr lang="en-GB" sz="1800" dirty="0" smtClean="0">
                <a:latin typeface="Arial" pitchFamily="34" charset="0"/>
                <a:cs typeface="Arial" pitchFamily="34" charset="0"/>
              </a:rPr>
              <a:t>OECD Guidelines for Multinational Enterprises (OECD Guidelines)</a:t>
            </a:r>
            <a:endParaRPr lang="de-CH" sz="1800" dirty="0" smtClean="0">
              <a:latin typeface="Arial" pitchFamily="34" charset="0"/>
              <a:cs typeface="Arial" pitchFamily="34" charset="0"/>
            </a:endParaRPr>
          </a:p>
          <a:p>
            <a:pPr lvl="1"/>
            <a:r>
              <a:rPr lang="en-GB" sz="1800" dirty="0" smtClean="0">
                <a:latin typeface="Arial" pitchFamily="34" charset="0"/>
                <a:cs typeface="Arial" pitchFamily="34" charset="0"/>
              </a:rPr>
              <a:t>ISO 26000 Guidance Standard of Social Responsibility (ISO 26000)</a:t>
            </a:r>
            <a:endParaRPr lang="de-CH" sz="1800" dirty="0" smtClean="0">
              <a:latin typeface="Arial" pitchFamily="34" charset="0"/>
              <a:cs typeface="Arial" pitchFamily="34" charset="0"/>
            </a:endParaRPr>
          </a:p>
          <a:p>
            <a:pPr lvl="1"/>
            <a:r>
              <a:rPr lang="en-GB" sz="1800" dirty="0" smtClean="0">
                <a:latin typeface="Arial" pitchFamily="34" charset="0"/>
                <a:cs typeface="Arial" pitchFamily="34" charset="0"/>
              </a:rPr>
              <a:t>ILO Tripartite Declaration of Principles concerning Multinational Enterprises on Social Policy (ILO MNE Declaration)</a:t>
            </a:r>
            <a:endParaRPr lang="de-CH" sz="1800" dirty="0" smtClean="0">
              <a:latin typeface="Arial" pitchFamily="34" charset="0"/>
              <a:cs typeface="Arial" pitchFamily="34" charset="0"/>
            </a:endParaRPr>
          </a:p>
          <a:p>
            <a:pPr>
              <a:buNone/>
            </a:pPr>
            <a:endParaRPr lang="de-CH" sz="800" dirty="0" smtClean="0">
              <a:latin typeface="Arial" pitchFamily="34" charset="0"/>
              <a:cs typeface="Arial" pitchFamily="34" charset="0"/>
            </a:endParaRPr>
          </a:p>
          <a:p>
            <a:r>
              <a:rPr lang="de-CH" sz="2000" dirty="0" smtClean="0">
                <a:latin typeface="Arial" pitchFamily="34" charset="0"/>
                <a:cs typeface="Arial" pitchFamily="34" charset="0"/>
              </a:rPr>
              <a:t>These </a:t>
            </a:r>
            <a:r>
              <a:rPr lang="de-CH" sz="2000" dirty="0" err="1" smtClean="0">
                <a:latin typeface="Arial" pitchFamily="34" charset="0"/>
                <a:cs typeface="Arial" pitchFamily="34" charset="0"/>
              </a:rPr>
              <a:t>instruments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and</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texts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are</a:t>
            </a:r>
            <a:r>
              <a:rPr lang="de-CH" sz="2000" dirty="0" smtClean="0">
                <a:latin typeface="Arial" pitchFamily="34" charset="0"/>
                <a:cs typeface="Arial" pitchFamily="34" charset="0"/>
              </a:rPr>
              <a:t> not </a:t>
            </a:r>
            <a:r>
              <a:rPr lang="de-CH" sz="2000" dirty="0" err="1" smtClean="0">
                <a:latin typeface="Arial" pitchFamily="34" charset="0"/>
                <a:cs typeface="Arial" pitchFamily="34" charset="0"/>
              </a:rPr>
              <a:t>legally</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binding</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However</a:t>
            </a:r>
            <a:r>
              <a:rPr lang="de-CH" sz="2000" dirty="0" smtClean="0">
                <a:latin typeface="Arial" pitchFamily="34" charset="0"/>
                <a:cs typeface="Arial" pitchFamily="34" charset="0"/>
              </a:rPr>
              <a:t>, </a:t>
            </a:r>
            <a:r>
              <a:rPr lang="de-CH" sz="2000" b="1" dirty="0" err="1" smtClean="0">
                <a:latin typeface="Arial" pitchFamily="34" charset="0"/>
                <a:cs typeface="Arial" pitchFamily="34" charset="0"/>
              </a:rPr>
              <a:t>there</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is</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growing</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expectation</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by</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stakeholders</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that</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companies</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adhere</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to</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the</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principles</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of</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these</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instruments</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and</a:t>
            </a:r>
            <a:r>
              <a:rPr lang="de-CH" sz="2000" b="1" dirty="0" smtClean="0">
                <a:latin typeface="Arial" pitchFamily="34" charset="0"/>
                <a:cs typeface="Arial" pitchFamily="34" charset="0"/>
              </a:rPr>
              <a:t> </a:t>
            </a:r>
            <a:r>
              <a:rPr lang="de-CH" sz="2000" b="1" dirty="0" err="1" smtClean="0">
                <a:latin typeface="Arial" pitchFamily="34" charset="0"/>
                <a:cs typeface="Arial" pitchFamily="34" charset="0"/>
              </a:rPr>
              <a:t>frameworks</a:t>
            </a:r>
            <a:r>
              <a:rPr lang="de-CH" sz="2000" b="1" dirty="0" smtClean="0">
                <a:latin typeface="Arial" pitchFamily="34" charset="0"/>
                <a:cs typeface="Arial" pitchFamily="34" charset="0"/>
              </a:rPr>
              <a:t>.</a:t>
            </a:r>
            <a:r>
              <a:rPr lang="de-CH" sz="2000" dirty="0" smtClean="0"/>
              <a:t> </a:t>
            </a:r>
          </a:p>
          <a:p>
            <a:pPr marL="0" indent="0">
              <a:buNone/>
            </a:pPr>
            <a:endParaRPr lang="de-CH" sz="2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9</a:t>
            </a:fld>
            <a:endParaRPr lang="fr-FR" dirty="0"/>
          </a:p>
        </p:txBody>
      </p:sp>
    </p:spTree>
    <p:extLst>
      <p:ext uri="{BB962C8B-B14F-4D97-AF65-F5344CB8AC3E}">
        <p14:creationId xmlns:p14="http://schemas.microsoft.com/office/powerpoint/2010/main" val="3883153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748</Words>
  <Application>Microsoft Office PowerPoint</Application>
  <PresentationFormat>Ekran Gösterisi (4:3)</PresentationFormat>
  <Paragraphs>90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 What is CSR? Why CSR? What are Companies and Governments Roles?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18</cp:revision>
  <cp:lastPrinted>2013-04-03T11:35:20Z</cp:lastPrinted>
  <dcterms:created xsi:type="dcterms:W3CDTF">2013-03-18T14:58:09Z</dcterms:created>
  <dcterms:modified xsi:type="dcterms:W3CDTF">2014-06-10T13:35:38Z</dcterms:modified>
</cp:coreProperties>
</file>